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9" r:id="rId4"/>
    <p:sldId id="260" r:id="rId5"/>
    <p:sldId id="258" r:id="rId6"/>
    <p:sldId id="257" r:id="rId7"/>
    <p:sldId id="261" r:id="rId8"/>
    <p:sldId id="265" r:id="rId9"/>
    <p:sldId id="262" r:id="rId10"/>
    <p:sldId id="263" r:id="rId11"/>
    <p:sldId id="266" r:id="rId12"/>
    <p:sldId id="268" r:id="rId13"/>
    <p:sldId id="264" r:id="rId14"/>
    <p:sldId id="269" r:id="rId15"/>
    <p:sldId id="270" r:id="rId16"/>
    <p:sldId id="273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 varScale="1">
        <p:scale>
          <a:sx n="122" d="100"/>
          <a:sy n="122" d="100"/>
        </p:scale>
        <p:origin x="-76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04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D62709-56C4-4AF9-9ACE-63D1C62477C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CEF98022-3861-40FD-8B81-3C625B1E288E}">
      <dgm:prSet phldrT="[Texte]"/>
      <dgm:spPr/>
      <dgm:t>
        <a:bodyPr/>
        <a:lstStyle/>
        <a:p>
          <a:r>
            <a:rPr lang="fr-FR" dirty="0" smtClean="0"/>
            <a:t>RIVA France</a:t>
          </a:r>
          <a:endParaRPr lang="fr-FR" dirty="0"/>
        </a:p>
      </dgm:t>
    </dgm:pt>
    <dgm:pt modelId="{1FCED40B-CA79-4728-91CA-A1FAFB8E970F}" type="parTrans" cxnId="{3CCC3FC4-8323-4C68-8AE5-4564D316ACE1}">
      <dgm:prSet/>
      <dgm:spPr/>
      <dgm:t>
        <a:bodyPr/>
        <a:lstStyle/>
        <a:p>
          <a:endParaRPr lang="fr-FR"/>
        </a:p>
      </dgm:t>
    </dgm:pt>
    <dgm:pt modelId="{A193E239-B062-48B0-A6D3-A7D878042C56}" type="sibTrans" cxnId="{3CCC3FC4-8323-4C68-8AE5-4564D316ACE1}">
      <dgm:prSet/>
      <dgm:spPr/>
      <dgm:t>
        <a:bodyPr/>
        <a:lstStyle/>
        <a:p>
          <a:endParaRPr lang="fr-FR"/>
        </a:p>
      </dgm:t>
    </dgm:pt>
    <dgm:pt modelId="{2EC2BFC8-23A7-4B68-9673-54D7877BD393}">
      <dgm:prSet phldrT="[Texte]"/>
      <dgm:spPr/>
      <dgm:t>
        <a:bodyPr/>
        <a:lstStyle/>
        <a:p>
          <a:r>
            <a:rPr lang="fr-FR" dirty="0" smtClean="0"/>
            <a:t>Aciéries</a:t>
          </a:r>
          <a:endParaRPr lang="fr-FR" dirty="0"/>
        </a:p>
      </dgm:t>
    </dgm:pt>
    <dgm:pt modelId="{6BD17A3A-363E-4CC0-ACA8-4716086AD99B}" type="parTrans" cxnId="{FA4AA891-0C43-44EC-864F-65C75F604F3B}">
      <dgm:prSet/>
      <dgm:spPr/>
      <dgm:t>
        <a:bodyPr/>
        <a:lstStyle/>
        <a:p>
          <a:endParaRPr lang="fr-FR"/>
        </a:p>
      </dgm:t>
    </dgm:pt>
    <dgm:pt modelId="{F4193F8F-B897-4319-BF31-9D984E196A4B}" type="sibTrans" cxnId="{FA4AA891-0C43-44EC-864F-65C75F604F3B}">
      <dgm:prSet/>
      <dgm:spPr/>
      <dgm:t>
        <a:bodyPr/>
        <a:lstStyle/>
        <a:p>
          <a:endParaRPr lang="fr-FR"/>
        </a:p>
      </dgm:t>
    </dgm:pt>
    <dgm:pt modelId="{362AD293-E9E5-4162-88B7-046152A55E1E}">
      <dgm:prSet phldrT="[Texte]"/>
      <dgm:spPr/>
      <dgm:t>
        <a:bodyPr/>
        <a:lstStyle/>
        <a:p>
          <a:r>
            <a:rPr lang="fr-FR" b="1" dirty="0" smtClean="0"/>
            <a:t>ACOR</a:t>
          </a:r>
          <a:endParaRPr lang="fr-FR" b="1" dirty="0"/>
        </a:p>
      </dgm:t>
    </dgm:pt>
    <dgm:pt modelId="{0C1FCEF6-CA03-4FF3-90D1-D59E824C8FC4}" type="parTrans" cxnId="{AF0BEF49-B4BF-46F1-8603-FADE6F334E25}">
      <dgm:prSet/>
      <dgm:spPr/>
      <dgm:t>
        <a:bodyPr/>
        <a:lstStyle/>
        <a:p>
          <a:endParaRPr lang="fr-FR"/>
        </a:p>
      </dgm:t>
    </dgm:pt>
    <dgm:pt modelId="{B8B9E5AE-1933-49DE-BB82-D2A36A688699}" type="sibTrans" cxnId="{AF0BEF49-B4BF-46F1-8603-FADE6F334E25}">
      <dgm:prSet/>
      <dgm:spPr/>
      <dgm:t>
        <a:bodyPr/>
        <a:lstStyle/>
        <a:p>
          <a:endParaRPr lang="fr-FR"/>
        </a:p>
      </dgm:t>
    </dgm:pt>
    <dgm:pt modelId="{1E5877CB-1208-4914-82A9-6D8A851BE0D3}">
      <dgm:prSet phldrT="[Texte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FR" dirty="0" smtClean="0"/>
            <a:t>Vauvert</a:t>
          </a:r>
          <a:endParaRPr lang="fr-FR" dirty="0"/>
        </a:p>
      </dgm:t>
    </dgm:pt>
    <dgm:pt modelId="{32BD1B1C-A214-4D93-9B2C-4EDD1BC18585}" type="parTrans" cxnId="{13DD4011-1645-426A-9C40-54CA7827608B}">
      <dgm:prSet/>
      <dgm:spPr/>
      <dgm:t>
        <a:bodyPr/>
        <a:lstStyle/>
        <a:p>
          <a:endParaRPr lang="fr-FR"/>
        </a:p>
      </dgm:t>
    </dgm:pt>
    <dgm:pt modelId="{83E0F8E6-8637-4B94-80EF-0D8E1D7A5563}" type="sibTrans" cxnId="{13DD4011-1645-426A-9C40-54CA7827608B}">
      <dgm:prSet/>
      <dgm:spPr/>
      <dgm:t>
        <a:bodyPr/>
        <a:lstStyle/>
        <a:p>
          <a:endParaRPr lang="fr-FR"/>
        </a:p>
      </dgm:t>
    </dgm:pt>
    <dgm:pt modelId="{5D9DBD2C-9DA7-46A7-B140-AEED08416FFB}">
      <dgm:prSet phldrT="[Texte]"/>
      <dgm:spPr/>
      <dgm:t>
        <a:bodyPr/>
        <a:lstStyle/>
        <a:p>
          <a:r>
            <a:rPr lang="fr-FR" dirty="0" smtClean="0"/>
            <a:t>Creil</a:t>
          </a:r>
          <a:endParaRPr lang="fr-FR" dirty="0"/>
        </a:p>
      </dgm:t>
    </dgm:pt>
    <dgm:pt modelId="{4ADB06AA-2A82-4BE0-93D5-126EBBBFD96D}" type="parTrans" cxnId="{38F0EFE0-1F6F-41E1-BD1E-5162E3E31E2B}">
      <dgm:prSet/>
      <dgm:spPr/>
      <dgm:t>
        <a:bodyPr/>
        <a:lstStyle/>
        <a:p>
          <a:endParaRPr lang="fr-FR"/>
        </a:p>
      </dgm:t>
    </dgm:pt>
    <dgm:pt modelId="{243E8688-48F0-419C-8E3D-30B814B8566C}" type="sibTrans" cxnId="{38F0EFE0-1F6F-41E1-BD1E-5162E3E31E2B}">
      <dgm:prSet/>
      <dgm:spPr/>
      <dgm:t>
        <a:bodyPr/>
        <a:lstStyle/>
        <a:p>
          <a:endParaRPr lang="fr-FR"/>
        </a:p>
      </dgm:t>
    </dgm:pt>
    <dgm:pt modelId="{C45F1CFC-1CA7-4135-8A54-912A282997E7}">
      <dgm:prSet phldrT="[Texte]"/>
      <dgm:spPr/>
      <dgm:t>
        <a:bodyPr/>
        <a:lstStyle/>
        <a:p>
          <a:r>
            <a:rPr lang="fr-FR" dirty="0" smtClean="0"/>
            <a:t>St Just</a:t>
          </a:r>
          <a:endParaRPr lang="fr-FR" dirty="0"/>
        </a:p>
      </dgm:t>
    </dgm:pt>
    <dgm:pt modelId="{7BFAFBF4-8B44-487C-AAB3-805C89DC615C}" type="parTrans" cxnId="{22A923E0-A662-4EB4-A993-613FF240933B}">
      <dgm:prSet/>
      <dgm:spPr/>
      <dgm:t>
        <a:bodyPr/>
        <a:lstStyle/>
        <a:p>
          <a:endParaRPr lang="fr-FR"/>
        </a:p>
      </dgm:t>
    </dgm:pt>
    <dgm:pt modelId="{7FEA4B72-9965-4160-8B14-28401C398995}" type="sibTrans" cxnId="{22A923E0-A662-4EB4-A993-613FF240933B}">
      <dgm:prSet/>
      <dgm:spPr/>
      <dgm:t>
        <a:bodyPr/>
        <a:lstStyle/>
        <a:p>
          <a:endParaRPr lang="fr-FR"/>
        </a:p>
      </dgm:t>
    </dgm:pt>
    <dgm:pt modelId="{77DB108C-1121-4708-9972-7C9D1AE22284}">
      <dgm:prSet phldrT="[Texte]"/>
      <dgm:spPr/>
      <dgm:t>
        <a:bodyPr/>
        <a:lstStyle/>
        <a:p>
          <a:r>
            <a:rPr lang="fr-FR" dirty="0" smtClean="0"/>
            <a:t>RIVA</a:t>
          </a:r>
          <a:endParaRPr lang="fr-FR" dirty="0"/>
        </a:p>
      </dgm:t>
    </dgm:pt>
    <dgm:pt modelId="{2909DAA9-8F3F-48F6-BAD4-76200FDCEB9E}" type="parTrans" cxnId="{C740C060-4B64-45F3-9FFE-EA49434D9FE5}">
      <dgm:prSet/>
      <dgm:spPr/>
      <dgm:t>
        <a:bodyPr/>
        <a:lstStyle/>
        <a:p>
          <a:endParaRPr lang="fr-FR"/>
        </a:p>
      </dgm:t>
    </dgm:pt>
    <dgm:pt modelId="{32DDB628-1BB4-4B47-853A-F00470E7AC37}" type="sibTrans" cxnId="{C740C060-4B64-45F3-9FFE-EA49434D9FE5}">
      <dgm:prSet/>
      <dgm:spPr/>
      <dgm:t>
        <a:bodyPr/>
        <a:lstStyle/>
        <a:p>
          <a:endParaRPr lang="fr-FR"/>
        </a:p>
      </dgm:t>
    </dgm:pt>
    <dgm:pt modelId="{D5BBFB66-4F5D-46FF-B2BB-FCD7727DBF8C}" type="pres">
      <dgm:prSet presAssocID="{4AD62709-56C4-4AF9-9ACE-63D1C62477C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552B8D55-C9D6-467B-9885-B7ADDA89E772}" type="pres">
      <dgm:prSet presAssocID="{77DB108C-1121-4708-9972-7C9D1AE22284}" presName="hierRoot1" presStyleCnt="0"/>
      <dgm:spPr/>
    </dgm:pt>
    <dgm:pt modelId="{AFE7A3CA-A583-49DA-8E5C-596F95DD1D48}" type="pres">
      <dgm:prSet presAssocID="{77DB108C-1121-4708-9972-7C9D1AE22284}" presName="composite" presStyleCnt="0"/>
      <dgm:spPr/>
    </dgm:pt>
    <dgm:pt modelId="{B7EC5BB1-E518-490A-BE04-7655C76F086C}" type="pres">
      <dgm:prSet presAssocID="{77DB108C-1121-4708-9972-7C9D1AE22284}" presName="background" presStyleLbl="node0" presStyleIdx="0" presStyleCnt="1"/>
      <dgm:spPr/>
    </dgm:pt>
    <dgm:pt modelId="{02BB8402-4CF2-4DBB-919C-0A54E8E8AFA9}" type="pres">
      <dgm:prSet presAssocID="{77DB108C-1121-4708-9972-7C9D1AE22284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834A3607-85CB-4758-8266-40F5FA72043A}" type="pres">
      <dgm:prSet presAssocID="{77DB108C-1121-4708-9972-7C9D1AE22284}" presName="hierChild2" presStyleCnt="0"/>
      <dgm:spPr/>
    </dgm:pt>
    <dgm:pt modelId="{7DA3930E-EF3A-49C1-89BF-F27F0420A83C}" type="pres">
      <dgm:prSet presAssocID="{1FCED40B-CA79-4728-91CA-A1FAFB8E970F}" presName="Name10" presStyleLbl="parChTrans1D2" presStyleIdx="0" presStyleCnt="1"/>
      <dgm:spPr/>
      <dgm:t>
        <a:bodyPr/>
        <a:lstStyle/>
        <a:p>
          <a:endParaRPr lang="fr-FR"/>
        </a:p>
      </dgm:t>
    </dgm:pt>
    <dgm:pt modelId="{0FA3177B-F8D9-4069-8BCB-BD2FB5DE21BC}" type="pres">
      <dgm:prSet presAssocID="{CEF98022-3861-40FD-8B81-3C625B1E288E}" presName="hierRoot2" presStyleCnt="0"/>
      <dgm:spPr/>
    </dgm:pt>
    <dgm:pt modelId="{7B4CE585-510C-4022-9CE9-BD1B8F61E0DD}" type="pres">
      <dgm:prSet presAssocID="{CEF98022-3861-40FD-8B81-3C625B1E288E}" presName="composite2" presStyleCnt="0"/>
      <dgm:spPr/>
    </dgm:pt>
    <dgm:pt modelId="{E6EC6231-5FD1-4DA2-88A8-B299E2105D8B}" type="pres">
      <dgm:prSet presAssocID="{CEF98022-3861-40FD-8B81-3C625B1E288E}" presName="background2" presStyleLbl="node2" presStyleIdx="0" presStyleCnt="1"/>
      <dgm:spPr/>
    </dgm:pt>
    <dgm:pt modelId="{00083CEB-886D-453A-8DF0-F25E0C01FABE}" type="pres">
      <dgm:prSet presAssocID="{CEF98022-3861-40FD-8B81-3C625B1E288E}" presName="text2" presStyleLbl="fgAcc2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132E64A9-FB83-45EC-A209-C626E273B3DF}" type="pres">
      <dgm:prSet presAssocID="{CEF98022-3861-40FD-8B81-3C625B1E288E}" presName="hierChild3" presStyleCnt="0"/>
      <dgm:spPr/>
    </dgm:pt>
    <dgm:pt modelId="{688175FE-449C-4989-A206-9B633FFA5AAE}" type="pres">
      <dgm:prSet presAssocID="{6BD17A3A-363E-4CC0-ACA8-4716086AD99B}" presName="Name17" presStyleLbl="parChTrans1D3" presStyleIdx="0" presStyleCnt="2"/>
      <dgm:spPr/>
      <dgm:t>
        <a:bodyPr/>
        <a:lstStyle/>
        <a:p>
          <a:endParaRPr lang="fr-FR"/>
        </a:p>
      </dgm:t>
    </dgm:pt>
    <dgm:pt modelId="{A4A5B073-F36B-4B83-95CA-B367BD965938}" type="pres">
      <dgm:prSet presAssocID="{2EC2BFC8-23A7-4B68-9673-54D7877BD393}" presName="hierRoot3" presStyleCnt="0"/>
      <dgm:spPr/>
    </dgm:pt>
    <dgm:pt modelId="{BBE857A9-E81A-4E40-AE07-76AD56B4DD5F}" type="pres">
      <dgm:prSet presAssocID="{2EC2BFC8-23A7-4B68-9673-54D7877BD393}" presName="composite3" presStyleCnt="0"/>
      <dgm:spPr/>
    </dgm:pt>
    <dgm:pt modelId="{FB852678-AD4D-4513-922C-97951EDDC283}" type="pres">
      <dgm:prSet presAssocID="{2EC2BFC8-23A7-4B68-9673-54D7877BD393}" presName="background3" presStyleLbl="node3" presStyleIdx="0" presStyleCnt="2"/>
      <dgm:spPr/>
    </dgm:pt>
    <dgm:pt modelId="{CB12FC9D-6372-4011-BFAF-A72A5A1C5111}" type="pres">
      <dgm:prSet presAssocID="{2EC2BFC8-23A7-4B68-9673-54D7877BD393}" presName="text3" presStyleLbl="fgAcc3" presStyleIdx="0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E3899676-05EC-4074-8CD4-6D8EDA1DD3BF}" type="pres">
      <dgm:prSet presAssocID="{2EC2BFC8-23A7-4B68-9673-54D7877BD393}" presName="hierChild4" presStyleCnt="0"/>
      <dgm:spPr/>
    </dgm:pt>
    <dgm:pt modelId="{7D4F9C60-8C48-4A0D-81F8-3859312CC706}" type="pres">
      <dgm:prSet presAssocID="{0C1FCEF6-CA03-4FF3-90D1-D59E824C8FC4}" presName="Name17" presStyleLbl="parChTrans1D3" presStyleIdx="1" presStyleCnt="2"/>
      <dgm:spPr/>
      <dgm:t>
        <a:bodyPr/>
        <a:lstStyle/>
        <a:p>
          <a:endParaRPr lang="fr-FR"/>
        </a:p>
      </dgm:t>
    </dgm:pt>
    <dgm:pt modelId="{63556547-EEB2-4D45-B5E3-812ADAB18A0D}" type="pres">
      <dgm:prSet presAssocID="{362AD293-E9E5-4162-88B7-046152A55E1E}" presName="hierRoot3" presStyleCnt="0"/>
      <dgm:spPr/>
    </dgm:pt>
    <dgm:pt modelId="{D5381121-B7E3-428B-BDFD-C6DA5F58600C}" type="pres">
      <dgm:prSet presAssocID="{362AD293-E9E5-4162-88B7-046152A55E1E}" presName="composite3" presStyleCnt="0"/>
      <dgm:spPr/>
    </dgm:pt>
    <dgm:pt modelId="{0C2A06F5-7323-4EC9-9F6C-FD2A44AD6B32}" type="pres">
      <dgm:prSet presAssocID="{362AD293-E9E5-4162-88B7-046152A55E1E}" presName="background3" presStyleLbl="node3" presStyleIdx="1" presStyleCnt="2"/>
      <dgm:spPr/>
    </dgm:pt>
    <dgm:pt modelId="{CCDBC1E2-4CCD-4116-BE92-BF2A8F809BD6}" type="pres">
      <dgm:prSet presAssocID="{362AD293-E9E5-4162-88B7-046152A55E1E}" presName="text3" presStyleLbl="fgAcc3" presStyleIdx="1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527F54C7-6A42-40AC-A1E5-C6F0489E868B}" type="pres">
      <dgm:prSet presAssocID="{362AD293-E9E5-4162-88B7-046152A55E1E}" presName="hierChild4" presStyleCnt="0"/>
      <dgm:spPr/>
    </dgm:pt>
    <dgm:pt modelId="{58DA2EDC-AF53-4AA3-8EE5-6A0548058F93}" type="pres">
      <dgm:prSet presAssocID="{4ADB06AA-2A82-4BE0-93D5-126EBBBFD96D}" presName="Name23" presStyleLbl="parChTrans1D4" presStyleIdx="0" presStyleCnt="3"/>
      <dgm:spPr/>
      <dgm:t>
        <a:bodyPr/>
        <a:lstStyle/>
        <a:p>
          <a:endParaRPr lang="fr-FR"/>
        </a:p>
      </dgm:t>
    </dgm:pt>
    <dgm:pt modelId="{05827A35-E3B1-4310-BF2B-5943822B5235}" type="pres">
      <dgm:prSet presAssocID="{5D9DBD2C-9DA7-46A7-B140-AEED08416FFB}" presName="hierRoot4" presStyleCnt="0"/>
      <dgm:spPr/>
    </dgm:pt>
    <dgm:pt modelId="{BBE0BD39-8D9C-4DDB-BE87-D9F020B809D9}" type="pres">
      <dgm:prSet presAssocID="{5D9DBD2C-9DA7-46A7-B140-AEED08416FFB}" presName="composite4" presStyleCnt="0"/>
      <dgm:spPr/>
    </dgm:pt>
    <dgm:pt modelId="{15CC2D58-44A3-453D-B38C-0601773D7A83}" type="pres">
      <dgm:prSet presAssocID="{5D9DBD2C-9DA7-46A7-B140-AEED08416FFB}" presName="background4" presStyleLbl="node4" presStyleIdx="0" presStyleCnt="3"/>
      <dgm:spPr/>
    </dgm:pt>
    <dgm:pt modelId="{B3741C95-0C33-445F-94EA-3FCAF9028D8C}" type="pres">
      <dgm:prSet presAssocID="{5D9DBD2C-9DA7-46A7-B140-AEED08416FFB}" presName="text4" presStyleLbl="fgAcc4" presStyleIdx="0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E7956F9D-9FF7-4264-9F76-9F6F9DC0255D}" type="pres">
      <dgm:prSet presAssocID="{5D9DBD2C-9DA7-46A7-B140-AEED08416FFB}" presName="hierChild5" presStyleCnt="0"/>
      <dgm:spPr/>
    </dgm:pt>
    <dgm:pt modelId="{19E3E01F-F4BA-459B-B62A-0CFB1B81695E}" type="pres">
      <dgm:prSet presAssocID="{7BFAFBF4-8B44-487C-AAB3-805C89DC615C}" presName="Name23" presStyleLbl="parChTrans1D4" presStyleIdx="1" presStyleCnt="3"/>
      <dgm:spPr/>
      <dgm:t>
        <a:bodyPr/>
        <a:lstStyle/>
        <a:p>
          <a:endParaRPr lang="fr-FR"/>
        </a:p>
      </dgm:t>
    </dgm:pt>
    <dgm:pt modelId="{6BFD27B7-D720-423B-BB42-2FE6043C51F1}" type="pres">
      <dgm:prSet presAssocID="{C45F1CFC-1CA7-4135-8A54-912A282997E7}" presName="hierRoot4" presStyleCnt="0"/>
      <dgm:spPr/>
    </dgm:pt>
    <dgm:pt modelId="{40825785-3ACA-4B8A-95D0-A3E3C24AEF97}" type="pres">
      <dgm:prSet presAssocID="{C45F1CFC-1CA7-4135-8A54-912A282997E7}" presName="composite4" presStyleCnt="0"/>
      <dgm:spPr/>
    </dgm:pt>
    <dgm:pt modelId="{9C2D5201-A926-4363-81CB-39AF3160959A}" type="pres">
      <dgm:prSet presAssocID="{C45F1CFC-1CA7-4135-8A54-912A282997E7}" presName="background4" presStyleLbl="node4" presStyleIdx="1" presStyleCnt="3"/>
      <dgm:spPr/>
    </dgm:pt>
    <dgm:pt modelId="{8CD747D9-E09B-4B2F-9CFC-E5D9BAFF52BC}" type="pres">
      <dgm:prSet presAssocID="{C45F1CFC-1CA7-4135-8A54-912A282997E7}" presName="text4" presStyleLbl="fgAcc4" presStyleIdx="1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B9B2E4B0-0769-45A9-AAF9-B930A16ED8D7}" type="pres">
      <dgm:prSet presAssocID="{C45F1CFC-1CA7-4135-8A54-912A282997E7}" presName="hierChild5" presStyleCnt="0"/>
      <dgm:spPr/>
    </dgm:pt>
    <dgm:pt modelId="{E9142565-B1AF-484E-8302-A3DC8D407787}" type="pres">
      <dgm:prSet presAssocID="{32BD1B1C-A214-4D93-9B2C-4EDD1BC18585}" presName="Name23" presStyleLbl="parChTrans1D4" presStyleIdx="2" presStyleCnt="3"/>
      <dgm:spPr/>
      <dgm:t>
        <a:bodyPr/>
        <a:lstStyle/>
        <a:p>
          <a:endParaRPr lang="fr-FR"/>
        </a:p>
      </dgm:t>
    </dgm:pt>
    <dgm:pt modelId="{D59756EE-6568-4987-8BEB-4337A1EF3113}" type="pres">
      <dgm:prSet presAssocID="{1E5877CB-1208-4914-82A9-6D8A851BE0D3}" presName="hierRoot4" presStyleCnt="0"/>
      <dgm:spPr/>
    </dgm:pt>
    <dgm:pt modelId="{ECB19250-EEA9-4FD2-A81B-6EEA90DC8A2C}" type="pres">
      <dgm:prSet presAssocID="{1E5877CB-1208-4914-82A9-6D8A851BE0D3}" presName="composite4" presStyleCnt="0"/>
      <dgm:spPr/>
    </dgm:pt>
    <dgm:pt modelId="{DF1701E8-4A3D-44DB-A259-1C78D0B2F19D}" type="pres">
      <dgm:prSet presAssocID="{1E5877CB-1208-4914-82A9-6D8A851BE0D3}" presName="background4" presStyleLbl="node4" presStyleIdx="2" presStyleCnt="3"/>
      <dgm:spPr/>
    </dgm:pt>
    <dgm:pt modelId="{01757864-1020-46E1-A652-4339D30624DA}" type="pres">
      <dgm:prSet presAssocID="{1E5877CB-1208-4914-82A9-6D8A851BE0D3}" presName="text4" presStyleLbl="fgAcc4" presStyleIdx="2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5AFDC242-FD5D-440D-9DBA-BB6BF98D585A}" type="pres">
      <dgm:prSet presAssocID="{1E5877CB-1208-4914-82A9-6D8A851BE0D3}" presName="hierChild5" presStyleCnt="0"/>
      <dgm:spPr/>
    </dgm:pt>
  </dgm:ptLst>
  <dgm:cxnLst>
    <dgm:cxn modelId="{117623BD-1026-4148-8F71-32012CF22574}" type="presOf" srcId="{CEF98022-3861-40FD-8B81-3C625B1E288E}" destId="{00083CEB-886D-453A-8DF0-F25E0C01FABE}" srcOrd="0" destOrd="0" presId="urn:microsoft.com/office/officeart/2005/8/layout/hierarchy1"/>
    <dgm:cxn modelId="{A0539F47-9BDC-4D36-A377-C70D96840FC7}" type="presOf" srcId="{4AD62709-56C4-4AF9-9ACE-63D1C62477C5}" destId="{D5BBFB66-4F5D-46FF-B2BB-FCD7727DBF8C}" srcOrd="0" destOrd="0" presId="urn:microsoft.com/office/officeart/2005/8/layout/hierarchy1"/>
    <dgm:cxn modelId="{FA4AA891-0C43-44EC-864F-65C75F604F3B}" srcId="{CEF98022-3861-40FD-8B81-3C625B1E288E}" destId="{2EC2BFC8-23A7-4B68-9673-54D7877BD393}" srcOrd="0" destOrd="0" parTransId="{6BD17A3A-363E-4CC0-ACA8-4716086AD99B}" sibTransId="{F4193F8F-B897-4319-BF31-9D984E196A4B}"/>
    <dgm:cxn modelId="{38F0EFE0-1F6F-41E1-BD1E-5162E3E31E2B}" srcId="{362AD293-E9E5-4162-88B7-046152A55E1E}" destId="{5D9DBD2C-9DA7-46A7-B140-AEED08416FFB}" srcOrd="0" destOrd="0" parTransId="{4ADB06AA-2A82-4BE0-93D5-126EBBBFD96D}" sibTransId="{243E8688-48F0-419C-8E3D-30B814B8566C}"/>
    <dgm:cxn modelId="{227211F6-2212-4551-9B01-27451A74A7BC}" type="presOf" srcId="{32BD1B1C-A214-4D93-9B2C-4EDD1BC18585}" destId="{E9142565-B1AF-484E-8302-A3DC8D407787}" srcOrd="0" destOrd="0" presId="urn:microsoft.com/office/officeart/2005/8/layout/hierarchy1"/>
    <dgm:cxn modelId="{13DD4011-1645-426A-9C40-54CA7827608B}" srcId="{362AD293-E9E5-4162-88B7-046152A55E1E}" destId="{1E5877CB-1208-4914-82A9-6D8A851BE0D3}" srcOrd="2" destOrd="0" parTransId="{32BD1B1C-A214-4D93-9B2C-4EDD1BC18585}" sibTransId="{83E0F8E6-8637-4B94-80EF-0D8E1D7A5563}"/>
    <dgm:cxn modelId="{3CCC3FC4-8323-4C68-8AE5-4564D316ACE1}" srcId="{77DB108C-1121-4708-9972-7C9D1AE22284}" destId="{CEF98022-3861-40FD-8B81-3C625B1E288E}" srcOrd="0" destOrd="0" parTransId="{1FCED40B-CA79-4728-91CA-A1FAFB8E970F}" sibTransId="{A193E239-B062-48B0-A6D3-A7D878042C56}"/>
    <dgm:cxn modelId="{6DB8048B-E0EB-4404-80D8-1A6C6276DE4A}" type="presOf" srcId="{1E5877CB-1208-4914-82A9-6D8A851BE0D3}" destId="{01757864-1020-46E1-A652-4339D30624DA}" srcOrd="0" destOrd="0" presId="urn:microsoft.com/office/officeart/2005/8/layout/hierarchy1"/>
    <dgm:cxn modelId="{4BBA9312-42A9-4ED6-AC71-4AAF6AB587A6}" type="presOf" srcId="{362AD293-E9E5-4162-88B7-046152A55E1E}" destId="{CCDBC1E2-4CCD-4116-BE92-BF2A8F809BD6}" srcOrd="0" destOrd="0" presId="urn:microsoft.com/office/officeart/2005/8/layout/hierarchy1"/>
    <dgm:cxn modelId="{9CE5C9F8-7099-47C2-BC5D-86333238BC30}" type="presOf" srcId="{0C1FCEF6-CA03-4FF3-90D1-D59E824C8FC4}" destId="{7D4F9C60-8C48-4A0D-81F8-3859312CC706}" srcOrd="0" destOrd="0" presId="urn:microsoft.com/office/officeart/2005/8/layout/hierarchy1"/>
    <dgm:cxn modelId="{5E7A1AAD-0218-461E-8332-C15A77D6DEBC}" type="presOf" srcId="{77DB108C-1121-4708-9972-7C9D1AE22284}" destId="{02BB8402-4CF2-4DBB-919C-0A54E8E8AFA9}" srcOrd="0" destOrd="0" presId="urn:microsoft.com/office/officeart/2005/8/layout/hierarchy1"/>
    <dgm:cxn modelId="{22A923E0-A662-4EB4-A993-613FF240933B}" srcId="{362AD293-E9E5-4162-88B7-046152A55E1E}" destId="{C45F1CFC-1CA7-4135-8A54-912A282997E7}" srcOrd="1" destOrd="0" parTransId="{7BFAFBF4-8B44-487C-AAB3-805C89DC615C}" sibTransId="{7FEA4B72-9965-4160-8B14-28401C398995}"/>
    <dgm:cxn modelId="{47161A18-88C1-419B-8EDF-36FC1037CDE8}" type="presOf" srcId="{7BFAFBF4-8B44-487C-AAB3-805C89DC615C}" destId="{19E3E01F-F4BA-459B-B62A-0CFB1B81695E}" srcOrd="0" destOrd="0" presId="urn:microsoft.com/office/officeart/2005/8/layout/hierarchy1"/>
    <dgm:cxn modelId="{C740C060-4B64-45F3-9FFE-EA49434D9FE5}" srcId="{4AD62709-56C4-4AF9-9ACE-63D1C62477C5}" destId="{77DB108C-1121-4708-9972-7C9D1AE22284}" srcOrd="0" destOrd="0" parTransId="{2909DAA9-8F3F-48F6-BAD4-76200FDCEB9E}" sibTransId="{32DDB628-1BB4-4B47-853A-F00470E7AC37}"/>
    <dgm:cxn modelId="{AF0BEF49-B4BF-46F1-8603-FADE6F334E25}" srcId="{CEF98022-3861-40FD-8B81-3C625B1E288E}" destId="{362AD293-E9E5-4162-88B7-046152A55E1E}" srcOrd="1" destOrd="0" parTransId="{0C1FCEF6-CA03-4FF3-90D1-D59E824C8FC4}" sibTransId="{B8B9E5AE-1933-49DE-BB82-D2A36A688699}"/>
    <dgm:cxn modelId="{23C0AB28-320C-41B1-AAAA-EEF6843FEA4C}" type="presOf" srcId="{1FCED40B-CA79-4728-91CA-A1FAFB8E970F}" destId="{7DA3930E-EF3A-49C1-89BF-F27F0420A83C}" srcOrd="0" destOrd="0" presId="urn:microsoft.com/office/officeart/2005/8/layout/hierarchy1"/>
    <dgm:cxn modelId="{316B36CA-0409-499F-B11E-7EAF78C23778}" type="presOf" srcId="{4ADB06AA-2A82-4BE0-93D5-126EBBBFD96D}" destId="{58DA2EDC-AF53-4AA3-8EE5-6A0548058F93}" srcOrd="0" destOrd="0" presId="urn:microsoft.com/office/officeart/2005/8/layout/hierarchy1"/>
    <dgm:cxn modelId="{242E0ACF-38A7-421A-8035-ABCEDA7944B8}" type="presOf" srcId="{C45F1CFC-1CA7-4135-8A54-912A282997E7}" destId="{8CD747D9-E09B-4B2F-9CFC-E5D9BAFF52BC}" srcOrd="0" destOrd="0" presId="urn:microsoft.com/office/officeart/2005/8/layout/hierarchy1"/>
    <dgm:cxn modelId="{63A68F25-3263-4257-BD31-EB777068E0F0}" type="presOf" srcId="{5D9DBD2C-9DA7-46A7-B140-AEED08416FFB}" destId="{B3741C95-0C33-445F-94EA-3FCAF9028D8C}" srcOrd="0" destOrd="0" presId="urn:microsoft.com/office/officeart/2005/8/layout/hierarchy1"/>
    <dgm:cxn modelId="{6D928B34-7402-42C0-AE81-27FB8E1727FF}" type="presOf" srcId="{6BD17A3A-363E-4CC0-ACA8-4716086AD99B}" destId="{688175FE-449C-4989-A206-9B633FFA5AAE}" srcOrd="0" destOrd="0" presId="urn:microsoft.com/office/officeart/2005/8/layout/hierarchy1"/>
    <dgm:cxn modelId="{7C09A46B-704E-49C9-8CDF-D463AAF60A6F}" type="presOf" srcId="{2EC2BFC8-23A7-4B68-9673-54D7877BD393}" destId="{CB12FC9D-6372-4011-BFAF-A72A5A1C5111}" srcOrd="0" destOrd="0" presId="urn:microsoft.com/office/officeart/2005/8/layout/hierarchy1"/>
    <dgm:cxn modelId="{D42933B4-313D-42C1-A48A-2D7BB5000ED8}" type="presParOf" srcId="{D5BBFB66-4F5D-46FF-B2BB-FCD7727DBF8C}" destId="{552B8D55-C9D6-467B-9885-B7ADDA89E772}" srcOrd="0" destOrd="0" presId="urn:microsoft.com/office/officeart/2005/8/layout/hierarchy1"/>
    <dgm:cxn modelId="{47AEC992-09CA-4EEA-9A8C-D920A06B4793}" type="presParOf" srcId="{552B8D55-C9D6-467B-9885-B7ADDA89E772}" destId="{AFE7A3CA-A583-49DA-8E5C-596F95DD1D48}" srcOrd="0" destOrd="0" presId="urn:microsoft.com/office/officeart/2005/8/layout/hierarchy1"/>
    <dgm:cxn modelId="{42468399-4E8B-44E8-9CCF-DEE92A9EF1E5}" type="presParOf" srcId="{AFE7A3CA-A583-49DA-8E5C-596F95DD1D48}" destId="{B7EC5BB1-E518-490A-BE04-7655C76F086C}" srcOrd="0" destOrd="0" presId="urn:microsoft.com/office/officeart/2005/8/layout/hierarchy1"/>
    <dgm:cxn modelId="{83838EDE-D8F4-4727-BFDE-5913D6788273}" type="presParOf" srcId="{AFE7A3CA-A583-49DA-8E5C-596F95DD1D48}" destId="{02BB8402-4CF2-4DBB-919C-0A54E8E8AFA9}" srcOrd="1" destOrd="0" presId="urn:microsoft.com/office/officeart/2005/8/layout/hierarchy1"/>
    <dgm:cxn modelId="{538E18C1-4591-4D12-BF0F-3E34D91E8ED6}" type="presParOf" srcId="{552B8D55-C9D6-467B-9885-B7ADDA89E772}" destId="{834A3607-85CB-4758-8266-40F5FA72043A}" srcOrd="1" destOrd="0" presId="urn:microsoft.com/office/officeart/2005/8/layout/hierarchy1"/>
    <dgm:cxn modelId="{95C01798-8AC1-4573-BD04-DF7B96A91DB5}" type="presParOf" srcId="{834A3607-85CB-4758-8266-40F5FA72043A}" destId="{7DA3930E-EF3A-49C1-89BF-F27F0420A83C}" srcOrd="0" destOrd="0" presId="urn:microsoft.com/office/officeart/2005/8/layout/hierarchy1"/>
    <dgm:cxn modelId="{3CA91BE9-4B31-4D7F-BEA9-72B7C0918AF8}" type="presParOf" srcId="{834A3607-85CB-4758-8266-40F5FA72043A}" destId="{0FA3177B-F8D9-4069-8BCB-BD2FB5DE21BC}" srcOrd="1" destOrd="0" presId="urn:microsoft.com/office/officeart/2005/8/layout/hierarchy1"/>
    <dgm:cxn modelId="{16EB5514-FD51-40CD-B6FC-CDA55CD77136}" type="presParOf" srcId="{0FA3177B-F8D9-4069-8BCB-BD2FB5DE21BC}" destId="{7B4CE585-510C-4022-9CE9-BD1B8F61E0DD}" srcOrd="0" destOrd="0" presId="urn:microsoft.com/office/officeart/2005/8/layout/hierarchy1"/>
    <dgm:cxn modelId="{1F40BC52-8C23-4E74-8148-E608AAB0E573}" type="presParOf" srcId="{7B4CE585-510C-4022-9CE9-BD1B8F61E0DD}" destId="{E6EC6231-5FD1-4DA2-88A8-B299E2105D8B}" srcOrd="0" destOrd="0" presId="urn:microsoft.com/office/officeart/2005/8/layout/hierarchy1"/>
    <dgm:cxn modelId="{38D5F906-8A48-41AB-A3EE-F897705153FF}" type="presParOf" srcId="{7B4CE585-510C-4022-9CE9-BD1B8F61E0DD}" destId="{00083CEB-886D-453A-8DF0-F25E0C01FABE}" srcOrd="1" destOrd="0" presId="urn:microsoft.com/office/officeart/2005/8/layout/hierarchy1"/>
    <dgm:cxn modelId="{9DA7AB57-5882-4938-8CE9-2B213E07F67D}" type="presParOf" srcId="{0FA3177B-F8D9-4069-8BCB-BD2FB5DE21BC}" destId="{132E64A9-FB83-45EC-A209-C626E273B3DF}" srcOrd="1" destOrd="0" presId="urn:microsoft.com/office/officeart/2005/8/layout/hierarchy1"/>
    <dgm:cxn modelId="{765AAAEE-16E6-47B3-9361-3556B5189715}" type="presParOf" srcId="{132E64A9-FB83-45EC-A209-C626E273B3DF}" destId="{688175FE-449C-4989-A206-9B633FFA5AAE}" srcOrd="0" destOrd="0" presId="urn:microsoft.com/office/officeart/2005/8/layout/hierarchy1"/>
    <dgm:cxn modelId="{B3738944-1927-41CA-BBB5-2D61D189B44A}" type="presParOf" srcId="{132E64A9-FB83-45EC-A209-C626E273B3DF}" destId="{A4A5B073-F36B-4B83-95CA-B367BD965938}" srcOrd="1" destOrd="0" presId="urn:microsoft.com/office/officeart/2005/8/layout/hierarchy1"/>
    <dgm:cxn modelId="{320C00CD-872D-4D91-B0F1-EB800DC154A9}" type="presParOf" srcId="{A4A5B073-F36B-4B83-95CA-B367BD965938}" destId="{BBE857A9-E81A-4E40-AE07-76AD56B4DD5F}" srcOrd="0" destOrd="0" presId="urn:microsoft.com/office/officeart/2005/8/layout/hierarchy1"/>
    <dgm:cxn modelId="{311C7689-E4D9-4007-98AD-EB7FD3601412}" type="presParOf" srcId="{BBE857A9-E81A-4E40-AE07-76AD56B4DD5F}" destId="{FB852678-AD4D-4513-922C-97951EDDC283}" srcOrd="0" destOrd="0" presId="urn:microsoft.com/office/officeart/2005/8/layout/hierarchy1"/>
    <dgm:cxn modelId="{C94E2E0F-6B99-455E-A64D-E94E67144005}" type="presParOf" srcId="{BBE857A9-E81A-4E40-AE07-76AD56B4DD5F}" destId="{CB12FC9D-6372-4011-BFAF-A72A5A1C5111}" srcOrd="1" destOrd="0" presId="urn:microsoft.com/office/officeart/2005/8/layout/hierarchy1"/>
    <dgm:cxn modelId="{7612DE28-F66D-42B4-9DC7-B6704A9FA7C6}" type="presParOf" srcId="{A4A5B073-F36B-4B83-95CA-B367BD965938}" destId="{E3899676-05EC-4074-8CD4-6D8EDA1DD3BF}" srcOrd="1" destOrd="0" presId="urn:microsoft.com/office/officeart/2005/8/layout/hierarchy1"/>
    <dgm:cxn modelId="{FE5C2070-FADF-46B9-A9AA-FF2005476AEC}" type="presParOf" srcId="{132E64A9-FB83-45EC-A209-C626E273B3DF}" destId="{7D4F9C60-8C48-4A0D-81F8-3859312CC706}" srcOrd="2" destOrd="0" presId="urn:microsoft.com/office/officeart/2005/8/layout/hierarchy1"/>
    <dgm:cxn modelId="{1434DEEC-55FC-4391-BED3-E782B054CA41}" type="presParOf" srcId="{132E64A9-FB83-45EC-A209-C626E273B3DF}" destId="{63556547-EEB2-4D45-B5E3-812ADAB18A0D}" srcOrd="3" destOrd="0" presId="urn:microsoft.com/office/officeart/2005/8/layout/hierarchy1"/>
    <dgm:cxn modelId="{A2C55A16-B636-4F56-947B-12FFCC48E991}" type="presParOf" srcId="{63556547-EEB2-4D45-B5E3-812ADAB18A0D}" destId="{D5381121-B7E3-428B-BDFD-C6DA5F58600C}" srcOrd="0" destOrd="0" presId="urn:microsoft.com/office/officeart/2005/8/layout/hierarchy1"/>
    <dgm:cxn modelId="{0555687C-B2B2-46A2-8474-ADCCF57AF93A}" type="presParOf" srcId="{D5381121-B7E3-428B-BDFD-C6DA5F58600C}" destId="{0C2A06F5-7323-4EC9-9F6C-FD2A44AD6B32}" srcOrd="0" destOrd="0" presId="urn:microsoft.com/office/officeart/2005/8/layout/hierarchy1"/>
    <dgm:cxn modelId="{C834B20D-CAB5-4006-8B70-E93A352355DF}" type="presParOf" srcId="{D5381121-B7E3-428B-BDFD-C6DA5F58600C}" destId="{CCDBC1E2-4CCD-4116-BE92-BF2A8F809BD6}" srcOrd="1" destOrd="0" presId="urn:microsoft.com/office/officeart/2005/8/layout/hierarchy1"/>
    <dgm:cxn modelId="{172500F0-CF5A-4E5E-A02C-07974EF2212B}" type="presParOf" srcId="{63556547-EEB2-4D45-B5E3-812ADAB18A0D}" destId="{527F54C7-6A42-40AC-A1E5-C6F0489E868B}" srcOrd="1" destOrd="0" presId="urn:microsoft.com/office/officeart/2005/8/layout/hierarchy1"/>
    <dgm:cxn modelId="{18F5C874-A916-4F24-B898-A425468FC720}" type="presParOf" srcId="{527F54C7-6A42-40AC-A1E5-C6F0489E868B}" destId="{58DA2EDC-AF53-4AA3-8EE5-6A0548058F93}" srcOrd="0" destOrd="0" presId="urn:microsoft.com/office/officeart/2005/8/layout/hierarchy1"/>
    <dgm:cxn modelId="{47F0D9A0-5517-4313-A08C-661DC5D9E618}" type="presParOf" srcId="{527F54C7-6A42-40AC-A1E5-C6F0489E868B}" destId="{05827A35-E3B1-4310-BF2B-5943822B5235}" srcOrd="1" destOrd="0" presId="urn:microsoft.com/office/officeart/2005/8/layout/hierarchy1"/>
    <dgm:cxn modelId="{68DD809A-5FC8-4EE5-872B-6DA316F10A3F}" type="presParOf" srcId="{05827A35-E3B1-4310-BF2B-5943822B5235}" destId="{BBE0BD39-8D9C-4DDB-BE87-D9F020B809D9}" srcOrd="0" destOrd="0" presId="urn:microsoft.com/office/officeart/2005/8/layout/hierarchy1"/>
    <dgm:cxn modelId="{2E3984BD-F55E-45F0-8251-80D3A49519A5}" type="presParOf" srcId="{BBE0BD39-8D9C-4DDB-BE87-D9F020B809D9}" destId="{15CC2D58-44A3-453D-B38C-0601773D7A83}" srcOrd="0" destOrd="0" presId="urn:microsoft.com/office/officeart/2005/8/layout/hierarchy1"/>
    <dgm:cxn modelId="{6DC0F683-FBF7-4E08-AF32-1B8F0B653CE2}" type="presParOf" srcId="{BBE0BD39-8D9C-4DDB-BE87-D9F020B809D9}" destId="{B3741C95-0C33-445F-94EA-3FCAF9028D8C}" srcOrd="1" destOrd="0" presId="urn:microsoft.com/office/officeart/2005/8/layout/hierarchy1"/>
    <dgm:cxn modelId="{532FEBE9-481D-4092-8675-464B3469C7B4}" type="presParOf" srcId="{05827A35-E3B1-4310-BF2B-5943822B5235}" destId="{E7956F9D-9FF7-4264-9F76-9F6F9DC0255D}" srcOrd="1" destOrd="0" presId="urn:microsoft.com/office/officeart/2005/8/layout/hierarchy1"/>
    <dgm:cxn modelId="{289A6001-17ED-473A-9E74-E53EA7A5AEAE}" type="presParOf" srcId="{527F54C7-6A42-40AC-A1E5-C6F0489E868B}" destId="{19E3E01F-F4BA-459B-B62A-0CFB1B81695E}" srcOrd="2" destOrd="0" presId="urn:microsoft.com/office/officeart/2005/8/layout/hierarchy1"/>
    <dgm:cxn modelId="{1E4193A0-C87E-441C-958A-98A38B1B3EDB}" type="presParOf" srcId="{527F54C7-6A42-40AC-A1E5-C6F0489E868B}" destId="{6BFD27B7-D720-423B-BB42-2FE6043C51F1}" srcOrd="3" destOrd="0" presId="urn:microsoft.com/office/officeart/2005/8/layout/hierarchy1"/>
    <dgm:cxn modelId="{7975B528-EF8B-469F-98DC-EB721C5B52D7}" type="presParOf" srcId="{6BFD27B7-D720-423B-BB42-2FE6043C51F1}" destId="{40825785-3ACA-4B8A-95D0-A3E3C24AEF97}" srcOrd="0" destOrd="0" presId="urn:microsoft.com/office/officeart/2005/8/layout/hierarchy1"/>
    <dgm:cxn modelId="{9AAC655B-C87A-46DB-9FB8-ADC27C0C0229}" type="presParOf" srcId="{40825785-3ACA-4B8A-95D0-A3E3C24AEF97}" destId="{9C2D5201-A926-4363-81CB-39AF3160959A}" srcOrd="0" destOrd="0" presId="urn:microsoft.com/office/officeart/2005/8/layout/hierarchy1"/>
    <dgm:cxn modelId="{019D3F44-9599-4DCD-81C2-08C3D48DAF6D}" type="presParOf" srcId="{40825785-3ACA-4B8A-95D0-A3E3C24AEF97}" destId="{8CD747D9-E09B-4B2F-9CFC-E5D9BAFF52BC}" srcOrd="1" destOrd="0" presId="urn:microsoft.com/office/officeart/2005/8/layout/hierarchy1"/>
    <dgm:cxn modelId="{8E789FAF-AC75-4B36-A579-BFF0B5B6162C}" type="presParOf" srcId="{6BFD27B7-D720-423B-BB42-2FE6043C51F1}" destId="{B9B2E4B0-0769-45A9-AAF9-B930A16ED8D7}" srcOrd="1" destOrd="0" presId="urn:microsoft.com/office/officeart/2005/8/layout/hierarchy1"/>
    <dgm:cxn modelId="{57E62A11-F08A-4B70-960A-8A7D1FB8F1DB}" type="presParOf" srcId="{527F54C7-6A42-40AC-A1E5-C6F0489E868B}" destId="{E9142565-B1AF-484E-8302-A3DC8D407787}" srcOrd="4" destOrd="0" presId="urn:microsoft.com/office/officeart/2005/8/layout/hierarchy1"/>
    <dgm:cxn modelId="{A2B9F90D-8D29-48B8-911D-4C67E063693A}" type="presParOf" srcId="{527F54C7-6A42-40AC-A1E5-C6F0489E868B}" destId="{D59756EE-6568-4987-8BEB-4337A1EF3113}" srcOrd="5" destOrd="0" presId="urn:microsoft.com/office/officeart/2005/8/layout/hierarchy1"/>
    <dgm:cxn modelId="{3EFFFF60-E729-4F0B-8C9E-EC5327E7E0DA}" type="presParOf" srcId="{D59756EE-6568-4987-8BEB-4337A1EF3113}" destId="{ECB19250-EEA9-4FD2-A81B-6EEA90DC8A2C}" srcOrd="0" destOrd="0" presId="urn:microsoft.com/office/officeart/2005/8/layout/hierarchy1"/>
    <dgm:cxn modelId="{E28DE87B-74B1-48C6-A9E0-96899C3C1E23}" type="presParOf" srcId="{ECB19250-EEA9-4FD2-A81B-6EEA90DC8A2C}" destId="{DF1701E8-4A3D-44DB-A259-1C78D0B2F19D}" srcOrd="0" destOrd="0" presId="urn:microsoft.com/office/officeart/2005/8/layout/hierarchy1"/>
    <dgm:cxn modelId="{03BC910E-9892-486A-BA6F-286634AA92A1}" type="presParOf" srcId="{ECB19250-EEA9-4FD2-A81B-6EEA90DC8A2C}" destId="{01757864-1020-46E1-A652-4339D30624DA}" srcOrd="1" destOrd="0" presId="urn:microsoft.com/office/officeart/2005/8/layout/hierarchy1"/>
    <dgm:cxn modelId="{9EFAEF21-D60A-41D7-ACC8-9740F7081B86}" type="presParOf" srcId="{D59756EE-6568-4987-8BEB-4337A1EF3113}" destId="{5AFDC242-FD5D-440D-9DBA-BB6BF98D585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E93DCC4-3ABE-4DE6-9C9C-FF193A62ECEE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FAFE8B45-AD58-455E-86AA-E0CC1216803C}">
      <dgm:prSet phldrT="[Texte]" custT="1"/>
      <dgm:spPr/>
      <dgm:t>
        <a:bodyPr/>
        <a:lstStyle/>
        <a:p>
          <a:r>
            <a:rPr lang="fr-FR" sz="2400" b="1" dirty="0" smtClean="0">
              <a:solidFill>
                <a:schemeClr val="bg1"/>
              </a:solidFill>
            </a:rPr>
            <a:t>Secteur 1</a:t>
          </a:r>
          <a:r>
            <a:rPr lang="fr-FR" sz="1800" dirty="0" smtClean="0"/>
            <a:t/>
          </a:r>
          <a:br>
            <a:rPr lang="fr-FR" sz="1800" dirty="0" smtClean="0"/>
          </a:br>
          <a:r>
            <a:rPr lang="fr-FR" sz="1800" dirty="0" smtClean="0">
              <a:solidFill>
                <a:schemeClr val="accent6">
                  <a:lumMod val="75000"/>
                </a:schemeClr>
              </a:solidFill>
            </a:rPr>
            <a:t>Risque A</a:t>
          </a:r>
          <a:r>
            <a:rPr lang="fr-FR" sz="1800" dirty="0" smtClean="0"/>
            <a:t/>
          </a:r>
          <a:br>
            <a:rPr lang="fr-FR" sz="1800" dirty="0" smtClean="0"/>
          </a:br>
          <a:r>
            <a:rPr lang="fr-FR" sz="1800" dirty="0" smtClean="0">
              <a:solidFill>
                <a:srgbClr val="7030A0"/>
              </a:solidFill>
            </a:rPr>
            <a:t>Risque B</a:t>
          </a:r>
          <a:endParaRPr lang="fr-FR" sz="1800" dirty="0">
            <a:solidFill>
              <a:srgbClr val="7030A0"/>
            </a:solidFill>
          </a:endParaRPr>
        </a:p>
      </dgm:t>
    </dgm:pt>
    <dgm:pt modelId="{461F1FC4-9BA3-4FCC-A02B-D7853DFAB5C8}" type="parTrans" cxnId="{4119939C-977A-4BB2-BD66-21B4EB43694B}">
      <dgm:prSet/>
      <dgm:spPr/>
      <dgm:t>
        <a:bodyPr/>
        <a:lstStyle/>
        <a:p>
          <a:endParaRPr lang="fr-FR"/>
        </a:p>
      </dgm:t>
    </dgm:pt>
    <dgm:pt modelId="{F8B798D2-1CCE-4333-B104-93769FA8800C}" type="sibTrans" cxnId="{4119939C-977A-4BB2-BD66-21B4EB43694B}">
      <dgm:prSet/>
      <dgm:spPr/>
      <dgm:t>
        <a:bodyPr/>
        <a:lstStyle/>
        <a:p>
          <a:endParaRPr lang="fr-FR"/>
        </a:p>
      </dgm:t>
    </dgm:pt>
    <dgm:pt modelId="{4E767C37-54C5-4E87-88BC-48D2FD455844}">
      <dgm:prSet phldrT="[Texte]" custT="1"/>
      <dgm:spPr/>
      <dgm:t>
        <a:bodyPr/>
        <a:lstStyle/>
        <a:p>
          <a:r>
            <a:rPr lang="fr-FR" sz="2400" b="1" dirty="0" smtClean="0">
              <a:solidFill>
                <a:schemeClr val="bg1"/>
              </a:solidFill>
            </a:rPr>
            <a:t>Secteur 2</a:t>
          </a:r>
          <a:r>
            <a:rPr lang="fr-FR" sz="1800" dirty="0" smtClean="0"/>
            <a:t/>
          </a:r>
          <a:br>
            <a:rPr lang="fr-FR" sz="1800" dirty="0" smtClean="0"/>
          </a:br>
          <a:r>
            <a:rPr lang="fr-FR" sz="1800" dirty="0" smtClean="0">
              <a:solidFill>
                <a:srgbClr val="7030A0"/>
              </a:solidFill>
            </a:rPr>
            <a:t>Risque B</a:t>
          </a:r>
          <a:r>
            <a:rPr lang="fr-FR" sz="1800" dirty="0" smtClean="0"/>
            <a:t/>
          </a:r>
          <a:br>
            <a:rPr lang="fr-FR" sz="1800" dirty="0" smtClean="0"/>
          </a:br>
          <a:r>
            <a:rPr lang="fr-FR" sz="1800" dirty="0" smtClean="0"/>
            <a:t>Risque C</a:t>
          </a:r>
          <a:endParaRPr lang="fr-FR" sz="1800" dirty="0"/>
        </a:p>
      </dgm:t>
    </dgm:pt>
    <dgm:pt modelId="{973285F6-446A-4F66-811D-AA6B870F435D}" type="parTrans" cxnId="{A820F15A-7AFE-481B-8EBE-FFD23E7BD9C8}">
      <dgm:prSet/>
      <dgm:spPr/>
      <dgm:t>
        <a:bodyPr/>
        <a:lstStyle/>
        <a:p>
          <a:endParaRPr lang="fr-FR"/>
        </a:p>
      </dgm:t>
    </dgm:pt>
    <dgm:pt modelId="{5694EB48-15BB-4421-9784-3784137AFEE6}" type="sibTrans" cxnId="{A820F15A-7AFE-481B-8EBE-FFD23E7BD9C8}">
      <dgm:prSet/>
      <dgm:spPr/>
      <dgm:t>
        <a:bodyPr/>
        <a:lstStyle/>
        <a:p>
          <a:endParaRPr lang="fr-FR"/>
        </a:p>
      </dgm:t>
    </dgm:pt>
    <dgm:pt modelId="{52AB8227-314B-4AA9-8BE6-365C5C519F4D}" type="pres">
      <dgm:prSet presAssocID="{6E93DCC4-3ABE-4DE6-9C9C-FF193A62ECEE}" presName="compositeShape" presStyleCnt="0">
        <dgm:presLayoutVars>
          <dgm:chMax val="7"/>
          <dgm:dir/>
          <dgm:resizeHandles val="exact"/>
        </dgm:presLayoutVars>
      </dgm:prSet>
      <dgm:spPr/>
    </dgm:pt>
    <dgm:pt modelId="{5683C883-D4D3-47C7-8D09-BE541838173F}" type="pres">
      <dgm:prSet presAssocID="{FAFE8B45-AD58-455E-86AA-E0CC1216803C}" presName="circ1" presStyleLbl="vennNode1" presStyleIdx="0" presStyleCnt="2"/>
      <dgm:spPr/>
      <dgm:t>
        <a:bodyPr/>
        <a:lstStyle/>
        <a:p>
          <a:endParaRPr lang="fr-FR"/>
        </a:p>
      </dgm:t>
    </dgm:pt>
    <dgm:pt modelId="{CB0F95D0-A33E-469C-980F-855C8837ED12}" type="pres">
      <dgm:prSet presAssocID="{FAFE8B45-AD58-455E-86AA-E0CC1216803C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8A20E80-C757-45BF-8567-AED9C8D84065}" type="pres">
      <dgm:prSet presAssocID="{4E767C37-54C5-4E87-88BC-48D2FD455844}" presName="circ2" presStyleLbl="vennNode1" presStyleIdx="1" presStyleCnt="2"/>
      <dgm:spPr/>
      <dgm:t>
        <a:bodyPr/>
        <a:lstStyle/>
        <a:p>
          <a:endParaRPr lang="fr-FR"/>
        </a:p>
      </dgm:t>
    </dgm:pt>
    <dgm:pt modelId="{B63B27AF-0CE1-474C-8B4F-8DCD16006397}" type="pres">
      <dgm:prSet presAssocID="{4E767C37-54C5-4E87-88BC-48D2FD455844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1541068D-9C20-438A-B7C4-61E053F1B9C6}" type="presOf" srcId="{4E767C37-54C5-4E87-88BC-48D2FD455844}" destId="{B63B27AF-0CE1-474C-8B4F-8DCD16006397}" srcOrd="1" destOrd="0" presId="urn:microsoft.com/office/officeart/2005/8/layout/venn1"/>
    <dgm:cxn modelId="{4119939C-977A-4BB2-BD66-21B4EB43694B}" srcId="{6E93DCC4-3ABE-4DE6-9C9C-FF193A62ECEE}" destId="{FAFE8B45-AD58-455E-86AA-E0CC1216803C}" srcOrd="0" destOrd="0" parTransId="{461F1FC4-9BA3-4FCC-A02B-D7853DFAB5C8}" sibTransId="{F8B798D2-1CCE-4333-B104-93769FA8800C}"/>
    <dgm:cxn modelId="{A820F15A-7AFE-481B-8EBE-FFD23E7BD9C8}" srcId="{6E93DCC4-3ABE-4DE6-9C9C-FF193A62ECEE}" destId="{4E767C37-54C5-4E87-88BC-48D2FD455844}" srcOrd="1" destOrd="0" parTransId="{973285F6-446A-4F66-811D-AA6B870F435D}" sibTransId="{5694EB48-15BB-4421-9784-3784137AFEE6}"/>
    <dgm:cxn modelId="{7C7657E9-7D2E-49F5-9A95-0098D58187B7}" type="presOf" srcId="{6E93DCC4-3ABE-4DE6-9C9C-FF193A62ECEE}" destId="{52AB8227-314B-4AA9-8BE6-365C5C519F4D}" srcOrd="0" destOrd="0" presId="urn:microsoft.com/office/officeart/2005/8/layout/venn1"/>
    <dgm:cxn modelId="{4D75AA1A-3BF5-4087-9B2A-5AE3A8149562}" type="presOf" srcId="{4E767C37-54C5-4E87-88BC-48D2FD455844}" destId="{F8A20E80-C757-45BF-8567-AED9C8D84065}" srcOrd="0" destOrd="0" presId="urn:microsoft.com/office/officeart/2005/8/layout/venn1"/>
    <dgm:cxn modelId="{243B8471-1B08-4DEA-B23E-A3226341E33E}" type="presOf" srcId="{FAFE8B45-AD58-455E-86AA-E0CC1216803C}" destId="{CB0F95D0-A33E-469C-980F-855C8837ED12}" srcOrd="1" destOrd="0" presId="urn:microsoft.com/office/officeart/2005/8/layout/venn1"/>
    <dgm:cxn modelId="{C674173F-1ACA-4AF2-BBD4-25B35D214966}" type="presOf" srcId="{FAFE8B45-AD58-455E-86AA-E0CC1216803C}" destId="{5683C883-D4D3-47C7-8D09-BE541838173F}" srcOrd="0" destOrd="0" presId="urn:microsoft.com/office/officeart/2005/8/layout/venn1"/>
    <dgm:cxn modelId="{185A607A-1010-4EE9-AB4F-1DED70FE57DE}" type="presParOf" srcId="{52AB8227-314B-4AA9-8BE6-365C5C519F4D}" destId="{5683C883-D4D3-47C7-8D09-BE541838173F}" srcOrd="0" destOrd="0" presId="urn:microsoft.com/office/officeart/2005/8/layout/venn1"/>
    <dgm:cxn modelId="{288315C2-4B2C-440B-BE31-092FB5D1FF49}" type="presParOf" srcId="{52AB8227-314B-4AA9-8BE6-365C5C519F4D}" destId="{CB0F95D0-A33E-469C-980F-855C8837ED12}" srcOrd="1" destOrd="0" presId="urn:microsoft.com/office/officeart/2005/8/layout/venn1"/>
    <dgm:cxn modelId="{7F7183A4-4B9F-4C0C-A9EB-24D784B3BCAC}" type="presParOf" srcId="{52AB8227-314B-4AA9-8BE6-365C5C519F4D}" destId="{F8A20E80-C757-45BF-8567-AED9C8D84065}" srcOrd="2" destOrd="0" presId="urn:microsoft.com/office/officeart/2005/8/layout/venn1"/>
    <dgm:cxn modelId="{38AF1B9F-8A62-495E-9161-9A42941BC6BB}" type="presParOf" srcId="{52AB8227-314B-4AA9-8BE6-365C5C519F4D}" destId="{B63B27AF-0CE1-474C-8B4F-8DCD16006397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9142565-B1AF-484E-8302-A3DC8D407787}">
      <dsp:nvSpPr>
        <dsp:cNvPr id="0" name=""/>
        <dsp:cNvSpPr/>
      </dsp:nvSpPr>
      <dsp:spPr>
        <a:xfrm>
          <a:off x="4422048" y="3511789"/>
          <a:ext cx="1725924" cy="4106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9874"/>
              </a:lnTo>
              <a:lnTo>
                <a:pt x="1725924" y="279874"/>
              </a:lnTo>
              <a:lnTo>
                <a:pt x="1725924" y="41069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E3E01F-F4BA-459B-B62A-0CFB1B81695E}">
      <dsp:nvSpPr>
        <dsp:cNvPr id="0" name=""/>
        <dsp:cNvSpPr/>
      </dsp:nvSpPr>
      <dsp:spPr>
        <a:xfrm>
          <a:off x="4376328" y="3511789"/>
          <a:ext cx="91440" cy="41069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069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DA2EDC-AF53-4AA3-8EE5-6A0548058F93}">
      <dsp:nvSpPr>
        <dsp:cNvPr id="0" name=""/>
        <dsp:cNvSpPr/>
      </dsp:nvSpPr>
      <dsp:spPr>
        <a:xfrm>
          <a:off x="2696124" y="3511789"/>
          <a:ext cx="1725924" cy="410691"/>
        </a:xfrm>
        <a:custGeom>
          <a:avLst/>
          <a:gdLst/>
          <a:ahLst/>
          <a:cxnLst/>
          <a:rect l="0" t="0" r="0" b="0"/>
          <a:pathLst>
            <a:path>
              <a:moveTo>
                <a:pt x="1725924" y="0"/>
              </a:moveTo>
              <a:lnTo>
                <a:pt x="1725924" y="279874"/>
              </a:lnTo>
              <a:lnTo>
                <a:pt x="0" y="279874"/>
              </a:lnTo>
              <a:lnTo>
                <a:pt x="0" y="41069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4F9C60-8C48-4A0D-81F8-3859312CC706}">
      <dsp:nvSpPr>
        <dsp:cNvPr id="0" name=""/>
        <dsp:cNvSpPr/>
      </dsp:nvSpPr>
      <dsp:spPr>
        <a:xfrm>
          <a:off x="3559086" y="2204401"/>
          <a:ext cx="862962" cy="4106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9874"/>
              </a:lnTo>
              <a:lnTo>
                <a:pt x="862962" y="279874"/>
              </a:lnTo>
              <a:lnTo>
                <a:pt x="862962" y="41069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8175FE-449C-4989-A206-9B633FFA5AAE}">
      <dsp:nvSpPr>
        <dsp:cNvPr id="0" name=""/>
        <dsp:cNvSpPr/>
      </dsp:nvSpPr>
      <dsp:spPr>
        <a:xfrm>
          <a:off x="2696124" y="2204401"/>
          <a:ext cx="862962" cy="410691"/>
        </a:xfrm>
        <a:custGeom>
          <a:avLst/>
          <a:gdLst/>
          <a:ahLst/>
          <a:cxnLst/>
          <a:rect l="0" t="0" r="0" b="0"/>
          <a:pathLst>
            <a:path>
              <a:moveTo>
                <a:pt x="862962" y="0"/>
              </a:moveTo>
              <a:lnTo>
                <a:pt x="862962" y="279874"/>
              </a:lnTo>
              <a:lnTo>
                <a:pt x="0" y="279874"/>
              </a:lnTo>
              <a:lnTo>
                <a:pt x="0" y="41069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A3930E-EF3A-49C1-89BF-F27F0420A83C}">
      <dsp:nvSpPr>
        <dsp:cNvPr id="0" name=""/>
        <dsp:cNvSpPr/>
      </dsp:nvSpPr>
      <dsp:spPr>
        <a:xfrm>
          <a:off x="3513366" y="897014"/>
          <a:ext cx="91440" cy="41069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06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EC5BB1-E518-490A-BE04-7655C76F086C}">
      <dsp:nvSpPr>
        <dsp:cNvPr id="0" name=""/>
        <dsp:cNvSpPr/>
      </dsp:nvSpPr>
      <dsp:spPr>
        <a:xfrm>
          <a:off x="2853026" y="318"/>
          <a:ext cx="1412119" cy="8966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BB8402-4CF2-4DBB-919C-0A54E8E8AFA9}">
      <dsp:nvSpPr>
        <dsp:cNvPr id="0" name=""/>
        <dsp:cNvSpPr/>
      </dsp:nvSpPr>
      <dsp:spPr>
        <a:xfrm>
          <a:off x="3009929" y="149375"/>
          <a:ext cx="1412119" cy="8966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300" kern="1200" dirty="0" smtClean="0"/>
            <a:t>RIVA</a:t>
          </a:r>
          <a:endParaRPr lang="fr-FR" sz="2300" kern="1200" dirty="0"/>
        </a:p>
      </dsp:txBody>
      <dsp:txXfrm>
        <a:off x="3009929" y="149375"/>
        <a:ext cx="1412119" cy="896696"/>
      </dsp:txXfrm>
    </dsp:sp>
    <dsp:sp modelId="{E6EC6231-5FD1-4DA2-88A8-B299E2105D8B}">
      <dsp:nvSpPr>
        <dsp:cNvPr id="0" name=""/>
        <dsp:cNvSpPr/>
      </dsp:nvSpPr>
      <dsp:spPr>
        <a:xfrm>
          <a:off x="2853026" y="1307705"/>
          <a:ext cx="1412119" cy="8966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083CEB-886D-453A-8DF0-F25E0C01FABE}">
      <dsp:nvSpPr>
        <dsp:cNvPr id="0" name=""/>
        <dsp:cNvSpPr/>
      </dsp:nvSpPr>
      <dsp:spPr>
        <a:xfrm>
          <a:off x="3009929" y="1456762"/>
          <a:ext cx="1412119" cy="8966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300" kern="1200" dirty="0" smtClean="0"/>
            <a:t>RIVA France</a:t>
          </a:r>
          <a:endParaRPr lang="fr-FR" sz="2300" kern="1200" dirty="0"/>
        </a:p>
      </dsp:txBody>
      <dsp:txXfrm>
        <a:off x="3009929" y="1456762"/>
        <a:ext cx="1412119" cy="896696"/>
      </dsp:txXfrm>
    </dsp:sp>
    <dsp:sp modelId="{FB852678-AD4D-4513-922C-97951EDDC283}">
      <dsp:nvSpPr>
        <dsp:cNvPr id="0" name=""/>
        <dsp:cNvSpPr/>
      </dsp:nvSpPr>
      <dsp:spPr>
        <a:xfrm>
          <a:off x="1990064" y="2615093"/>
          <a:ext cx="1412119" cy="8966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12FC9D-6372-4011-BFAF-A72A5A1C5111}">
      <dsp:nvSpPr>
        <dsp:cNvPr id="0" name=""/>
        <dsp:cNvSpPr/>
      </dsp:nvSpPr>
      <dsp:spPr>
        <a:xfrm>
          <a:off x="2146967" y="2764150"/>
          <a:ext cx="1412119" cy="8966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300" kern="1200" dirty="0" smtClean="0"/>
            <a:t>Aciéries</a:t>
          </a:r>
          <a:endParaRPr lang="fr-FR" sz="2300" kern="1200" dirty="0"/>
        </a:p>
      </dsp:txBody>
      <dsp:txXfrm>
        <a:off x="2146967" y="2764150"/>
        <a:ext cx="1412119" cy="896696"/>
      </dsp:txXfrm>
    </dsp:sp>
    <dsp:sp modelId="{0C2A06F5-7323-4EC9-9F6C-FD2A44AD6B32}">
      <dsp:nvSpPr>
        <dsp:cNvPr id="0" name=""/>
        <dsp:cNvSpPr/>
      </dsp:nvSpPr>
      <dsp:spPr>
        <a:xfrm>
          <a:off x="3715989" y="2615093"/>
          <a:ext cx="1412119" cy="8966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DBC1E2-4CCD-4116-BE92-BF2A8F809BD6}">
      <dsp:nvSpPr>
        <dsp:cNvPr id="0" name=""/>
        <dsp:cNvSpPr/>
      </dsp:nvSpPr>
      <dsp:spPr>
        <a:xfrm>
          <a:off x="3872891" y="2764150"/>
          <a:ext cx="1412119" cy="8966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300" b="1" kern="1200" dirty="0" smtClean="0"/>
            <a:t>ACOR</a:t>
          </a:r>
          <a:endParaRPr lang="fr-FR" sz="2300" b="1" kern="1200" dirty="0"/>
        </a:p>
      </dsp:txBody>
      <dsp:txXfrm>
        <a:off x="3872891" y="2764150"/>
        <a:ext cx="1412119" cy="896696"/>
      </dsp:txXfrm>
    </dsp:sp>
    <dsp:sp modelId="{15CC2D58-44A3-453D-B38C-0601773D7A83}">
      <dsp:nvSpPr>
        <dsp:cNvPr id="0" name=""/>
        <dsp:cNvSpPr/>
      </dsp:nvSpPr>
      <dsp:spPr>
        <a:xfrm>
          <a:off x="1990064" y="3922480"/>
          <a:ext cx="1412119" cy="8966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741C95-0C33-445F-94EA-3FCAF9028D8C}">
      <dsp:nvSpPr>
        <dsp:cNvPr id="0" name=""/>
        <dsp:cNvSpPr/>
      </dsp:nvSpPr>
      <dsp:spPr>
        <a:xfrm>
          <a:off x="2146967" y="4071537"/>
          <a:ext cx="1412119" cy="8966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300" kern="1200" dirty="0" smtClean="0"/>
            <a:t>Creil</a:t>
          </a:r>
          <a:endParaRPr lang="fr-FR" sz="2300" kern="1200" dirty="0"/>
        </a:p>
      </dsp:txBody>
      <dsp:txXfrm>
        <a:off x="2146967" y="4071537"/>
        <a:ext cx="1412119" cy="896696"/>
      </dsp:txXfrm>
    </dsp:sp>
    <dsp:sp modelId="{9C2D5201-A926-4363-81CB-39AF3160959A}">
      <dsp:nvSpPr>
        <dsp:cNvPr id="0" name=""/>
        <dsp:cNvSpPr/>
      </dsp:nvSpPr>
      <dsp:spPr>
        <a:xfrm>
          <a:off x="3715989" y="3922480"/>
          <a:ext cx="1412119" cy="8966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D747D9-E09B-4B2F-9CFC-E5D9BAFF52BC}">
      <dsp:nvSpPr>
        <dsp:cNvPr id="0" name=""/>
        <dsp:cNvSpPr/>
      </dsp:nvSpPr>
      <dsp:spPr>
        <a:xfrm>
          <a:off x="3872891" y="4071537"/>
          <a:ext cx="1412119" cy="8966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300" kern="1200" dirty="0" smtClean="0"/>
            <a:t>St Just</a:t>
          </a:r>
          <a:endParaRPr lang="fr-FR" sz="2300" kern="1200" dirty="0"/>
        </a:p>
      </dsp:txBody>
      <dsp:txXfrm>
        <a:off x="3872891" y="4071537"/>
        <a:ext cx="1412119" cy="896696"/>
      </dsp:txXfrm>
    </dsp:sp>
    <dsp:sp modelId="{DF1701E8-4A3D-44DB-A259-1C78D0B2F19D}">
      <dsp:nvSpPr>
        <dsp:cNvPr id="0" name=""/>
        <dsp:cNvSpPr/>
      </dsp:nvSpPr>
      <dsp:spPr>
        <a:xfrm>
          <a:off x="5441913" y="3922480"/>
          <a:ext cx="1412119" cy="8966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757864-1020-46E1-A652-4339D30624DA}">
      <dsp:nvSpPr>
        <dsp:cNvPr id="0" name=""/>
        <dsp:cNvSpPr/>
      </dsp:nvSpPr>
      <dsp:spPr>
        <a:xfrm>
          <a:off x="5598815" y="4071537"/>
          <a:ext cx="1412119" cy="896696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300" kern="1200" dirty="0" smtClean="0"/>
            <a:t>Vauvert</a:t>
          </a:r>
          <a:endParaRPr lang="fr-FR" sz="2300" kern="1200" dirty="0"/>
        </a:p>
      </dsp:txBody>
      <dsp:txXfrm>
        <a:off x="5598815" y="4071537"/>
        <a:ext cx="1412119" cy="89669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683C883-D4D3-47C7-8D09-BE541838173F}">
      <dsp:nvSpPr>
        <dsp:cNvPr id="0" name=""/>
        <dsp:cNvSpPr/>
      </dsp:nvSpPr>
      <dsp:spPr>
        <a:xfrm>
          <a:off x="122578" y="88151"/>
          <a:ext cx="3023600" cy="302360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dirty="0" smtClean="0">
              <a:solidFill>
                <a:schemeClr val="bg1"/>
              </a:solidFill>
            </a:rPr>
            <a:t>Secteur 1</a:t>
          </a:r>
          <a:r>
            <a:rPr lang="fr-FR" sz="1800" kern="1200" dirty="0" smtClean="0"/>
            <a:t/>
          </a:r>
          <a:br>
            <a:rPr lang="fr-FR" sz="1800" kern="1200" dirty="0" smtClean="0"/>
          </a:br>
          <a:r>
            <a:rPr lang="fr-FR" sz="1800" kern="1200" dirty="0" smtClean="0">
              <a:solidFill>
                <a:schemeClr val="accent6">
                  <a:lumMod val="75000"/>
                </a:schemeClr>
              </a:solidFill>
            </a:rPr>
            <a:t>Risque A</a:t>
          </a:r>
          <a:r>
            <a:rPr lang="fr-FR" sz="1800" kern="1200" dirty="0" smtClean="0"/>
            <a:t/>
          </a:r>
          <a:br>
            <a:rPr lang="fr-FR" sz="1800" kern="1200" dirty="0" smtClean="0"/>
          </a:br>
          <a:r>
            <a:rPr lang="fr-FR" sz="1800" kern="1200" dirty="0" smtClean="0">
              <a:solidFill>
                <a:srgbClr val="7030A0"/>
              </a:solidFill>
            </a:rPr>
            <a:t>Risque B</a:t>
          </a:r>
          <a:endParaRPr lang="fr-FR" sz="1800" kern="1200" dirty="0">
            <a:solidFill>
              <a:srgbClr val="7030A0"/>
            </a:solidFill>
          </a:endParaRPr>
        </a:p>
      </dsp:txBody>
      <dsp:txXfrm>
        <a:off x="544792" y="444699"/>
        <a:ext cx="1743336" cy="2310505"/>
      </dsp:txXfrm>
    </dsp:sp>
    <dsp:sp modelId="{F8A20E80-C757-45BF-8567-AED9C8D84065}">
      <dsp:nvSpPr>
        <dsp:cNvPr id="0" name=""/>
        <dsp:cNvSpPr/>
      </dsp:nvSpPr>
      <dsp:spPr>
        <a:xfrm>
          <a:off x="2301749" y="88151"/>
          <a:ext cx="3023600" cy="302360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dirty="0" smtClean="0">
              <a:solidFill>
                <a:schemeClr val="bg1"/>
              </a:solidFill>
            </a:rPr>
            <a:t>Secteur 2</a:t>
          </a:r>
          <a:r>
            <a:rPr lang="fr-FR" sz="1800" kern="1200" dirty="0" smtClean="0"/>
            <a:t/>
          </a:r>
          <a:br>
            <a:rPr lang="fr-FR" sz="1800" kern="1200" dirty="0" smtClean="0"/>
          </a:br>
          <a:r>
            <a:rPr lang="fr-FR" sz="1800" kern="1200" dirty="0" smtClean="0">
              <a:solidFill>
                <a:srgbClr val="7030A0"/>
              </a:solidFill>
            </a:rPr>
            <a:t>Risque B</a:t>
          </a:r>
          <a:r>
            <a:rPr lang="fr-FR" sz="1800" kern="1200" dirty="0" smtClean="0"/>
            <a:t/>
          </a:r>
          <a:br>
            <a:rPr lang="fr-FR" sz="1800" kern="1200" dirty="0" smtClean="0"/>
          </a:br>
          <a:r>
            <a:rPr lang="fr-FR" sz="1800" kern="1200" dirty="0" smtClean="0"/>
            <a:t>Risque C</a:t>
          </a:r>
          <a:endParaRPr lang="fr-FR" sz="1800" kern="1200" dirty="0"/>
        </a:p>
      </dsp:txBody>
      <dsp:txXfrm>
        <a:off x="3159798" y="444699"/>
        <a:ext cx="1743336" cy="23105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 userDrawn="1"/>
        </p:nvSpPr>
        <p:spPr>
          <a:xfrm>
            <a:off x="0" y="0"/>
            <a:ext cx="2195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fr-FR" sz="1400" dirty="0" smtClean="0">
              <a:solidFill>
                <a:schemeClr val="bg1"/>
              </a:solidFill>
              <a:latin typeface="+mn-lt"/>
            </a:endParaRPr>
          </a:p>
          <a:p>
            <a:pPr algn="l"/>
            <a:endParaRPr lang="fr-FR" sz="1400" dirty="0" smtClean="0">
              <a:solidFill>
                <a:schemeClr val="bg1"/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BE2B8-E99E-46E3-9288-5E164148F522}" type="datetimeFigureOut">
              <a:rPr lang="fr-FR" smtClean="0"/>
              <a:pPr/>
              <a:t>20/06/2013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2ECF6-63F8-4D95-AE1F-47FBA5C8BF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BE2B8-E99E-46E3-9288-5E164148F522}" type="datetimeFigureOut">
              <a:rPr lang="fr-FR" smtClean="0"/>
              <a:pPr/>
              <a:t>20/06/2013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2ECF6-63F8-4D95-AE1F-47FBA5C8BF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C1B9-7973-4CFD-9469-8249D5C2D350}" type="datetimeFigureOut">
              <a:rPr lang="fr-FR" smtClean="0"/>
              <a:pPr/>
              <a:t>20/06/2013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E519-43A1-4584-A00B-1DAB46F2E90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C1B9-7973-4CFD-9469-8249D5C2D350}" type="datetimeFigureOut">
              <a:rPr lang="fr-FR" smtClean="0"/>
              <a:pPr/>
              <a:t>20/06/2013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E519-43A1-4584-A00B-1DAB46F2E90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C1B9-7973-4CFD-9469-8249D5C2D350}" type="datetimeFigureOut">
              <a:rPr lang="fr-FR" smtClean="0"/>
              <a:pPr/>
              <a:t>20/06/2013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E519-43A1-4584-A00B-1DAB46F2E90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C1B9-7973-4CFD-9469-8249D5C2D350}" type="datetimeFigureOut">
              <a:rPr lang="fr-FR" smtClean="0"/>
              <a:pPr/>
              <a:t>20/06/2013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E519-43A1-4584-A00B-1DAB46F2E90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C1B9-7973-4CFD-9469-8249D5C2D350}" type="datetimeFigureOut">
              <a:rPr lang="fr-FR" smtClean="0"/>
              <a:pPr/>
              <a:t>20/06/2013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E519-43A1-4584-A00B-1DAB46F2E90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C1B9-7973-4CFD-9469-8249D5C2D350}" type="datetimeFigureOut">
              <a:rPr lang="fr-FR" smtClean="0"/>
              <a:pPr/>
              <a:t>20/06/2013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E519-43A1-4584-A00B-1DAB46F2E90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C1B9-7973-4CFD-9469-8249D5C2D350}" type="datetimeFigureOut">
              <a:rPr lang="fr-FR" smtClean="0"/>
              <a:pPr/>
              <a:t>20/06/2013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E519-43A1-4584-A00B-1DAB46F2E90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C1B9-7973-4CFD-9469-8249D5C2D350}" type="datetimeFigureOut">
              <a:rPr lang="fr-FR" smtClean="0"/>
              <a:pPr/>
              <a:t>20/06/2013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E519-43A1-4584-A00B-1DAB46F2E90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624" y="260648"/>
            <a:ext cx="8229600" cy="576064"/>
          </a:xfrm>
        </p:spPr>
        <p:txBody>
          <a:bodyPr>
            <a:normAutofit/>
          </a:bodyPr>
          <a:lstStyle>
            <a:lvl1pPr>
              <a:defRPr sz="2400">
                <a:latin typeface="+mn-lt"/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55776" y="1484784"/>
            <a:ext cx="6203032" cy="442535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BE2B8-E99E-46E3-9288-5E164148F522}" type="datetimeFigureOut">
              <a:rPr lang="fr-FR" smtClean="0"/>
              <a:pPr/>
              <a:t>20/06/2013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2ECF6-63F8-4D95-AE1F-47FBA5C8BF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C1B9-7973-4CFD-9469-8249D5C2D350}" type="datetimeFigureOut">
              <a:rPr lang="fr-FR" smtClean="0"/>
              <a:pPr/>
              <a:t>20/06/2013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E519-43A1-4584-A00B-1DAB46F2E90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C1B9-7973-4CFD-9469-8249D5C2D350}" type="datetimeFigureOut">
              <a:rPr lang="fr-FR" smtClean="0"/>
              <a:pPr/>
              <a:t>20/06/2013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E519-43A1-4584-A00B-1DAB46F2E90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C1B9-7973-4CFD-9469-8249D5C2D350}" type="datetimeFigureOut">
              <a:rPr lang="fr-FR" smtClean="0"/>
              <a:pPr/>
              <a:t>20/06/2013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E519-43A1-4584-A00B-1DAB46F2E90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BE2B8-E99E-46E3-9288-5E164148F522}" type="datetimeFigureOut">
              <a:rPr lang="fr-FR" smtClean="0"/>
              <a:pPr/>
              <a:t>20/06/2013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2ECF6-63F8-4D95-AE1F-47FBA5C8BF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BE2B8-E99E-46E3-9288-5E164148F522}" type="datetimeFigureOut">
              <a:rPr lang="fr-FR" smtClean="0"/>
              <a:pPr/>
              <a:t>20/06/2013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2ECF6-63F8-4D95-AE1F-47FBA5C8BF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BE2B8-E99E-46E3-9288-5E164148F522}" type="datetimeFigureOut">
              <a:rPr lang="fr-FR" smtClean="0"/>
              <a:pPr/>
              <a:t>20/06/2013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2ECF6-63F8-4D95-AE1F-47FBA5C8BF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BE2B8-E99E-46E3-9288-5E164148F522}" type="datetimeFigureOut">
              <a:rPr lang="fr-FR" smtClean="0"/>
              <a:pPr/>
              <a:t>20/06/2013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2ECF6-63F8-4D95-AE1F-47FBA5C8BF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BE2B8-E99E-46E3-9288-5E164148F522}" type="datetimeFigureOut">
              <a:rPr lang="fr-FR" smtClean="0"/>
              <a:pPr/>
              <a:t>20/06/2013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2ECF6-63F8-4D95-AE1F-47FBA5C8BF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BE2B8-E99E-46E3-9288-5E164148F522}" type="datetimeFigureOut">
              <a:rPr lang="fr-FR" smtClean="0"/>
              <a:pPr/>
              <a:t>20/06/2013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2ECF6-63F8-4D95-AE1F-47FBA5C8BF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BE2B8-E99E-46E3-9288-5E164148F522}" type="datetimeFigureOut">
              <a:rPr lang="fr-FR" smtClean="0"/>
              <a:pPr/>
              <a:t>20/06/2013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2ECF6-63F8-4D95-AE1F-47FBA5C8BF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BE2B8-E99E-46E3-9288-5E164148F522}" type="datetimeFigureOut">
              <a:rPr lang="fr-FR" smtClean="0"/>
              <a:pPr/>
              <a:t>20/06/2013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2ECF6-63F8-4D95-AE1F-47FBA5C8BF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Rectangle 7"/>
          <p:cNvSpPr/>
          <p:nvPr userDrawn="1"/>
        </p:nvSpPr>
        <p:spPr>
          <a:xfrm>
            <a:off x="14979" y="0"/>
            <a:ext cx="2180757" cy="6858000"/>
          </a:xfrm>
          <a:prstGeom prst="rect">
            <a:avLst/>
          </a:prstGeom>
          <a:gradFill>
            <a:gsLst>
              <a:gs pos="0">
                <a:schemeClr val="dk2">
                  <a:tint val="40000"/>
                  <a:satMod val="350000"/>
                </a:schemeClr>
              </a:gs>
              <a:gs pos="0">
                <a:schemeClr val="dk2">
                  <a:tint val="45000"/>
                  <a:shade val="99000"/>
                  <a:satMod val="350000"/>
                </a:schemeClr>
              </a:gs>
              <a:gs pos="71000">
                <a:schemeClr val="dk2">
                  <a:shade val="20000"/>
                  <a:satMod val="255000"/>
                </a:schemeClr>
              </a:gs>
            </a:gsLst>
            <a:lin ang="16200000" scaled="0"/>
          </a:gradFill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1300" dirty="0">
              <a:solidFill>
                <a:srgbClr val="FFFF00"/>
              </a:solidFill>
              <a:latin typeface="Kristen ITC"/>
              <a:cs typeface="Arial" charset="0"/>
            </a:endParaRPr>
          </a:p>
          <a:p>
            <a:pPr algn="ctr">
              <a:defRPr/>
            </a:pPr>
            <a:endParaRPr lang="fr-FR" sz="1300" dirty="0">
              <a:solidFill>
                <a:srgbClr val="FFFF00"/>
              </a:solidFill>
              <a:latin typeface="Kristen ITC"/>
              <a:cs typeface="Arial" charset="0"/>
            </a:endParaRPr>
          </a:p>
          <a:p>
            <a:pPr algn="ctr">
              <a:defRPr/>
            </a:pPr>
            <a:endParaRPr lang="fr-FR" sz="1300" dirty="0">
              <a:solidFill>
                <a:srgbClr val="FFFF00"/>
              </a:solidFill>
              <a:latin typeface="Kristen ITC"/>
              <a:cs typeface="Arial" charset="0"/>
            </a:endParaRPr>
          </a:p>
          <a:p>
            <a:pPr algn="just">
              <a:defRPr/>
            </a:pPr>
            <a:endParaRPr lang="fr-FR" sz="1600" dirty="0">
              <a:solidFill>
                <a:srgbClr val="FFFFFF"/>
              </a:solidFill>
              <a:cs typeface="Arial" charset="0"/>
            </a:endParaRPr>
          </a:p>
          <a:p>
            <a:pPr algn="just">
              <a:defRPr/>
            </a:pPr>
            <a:endParaRPr lang="fr-FR" sz="1600" b="1" dirty="0">
              <a:solidFill>
                <a:srgbClr val="FFFFFF"/>
              </a:solidFill>
              <a:latin typeface="Forte"/>
              <a:cs typeface="Arial" charset="0"/>
            </a:endParaRPr>
          </a:p>
          <a:p>
            <a:pPr algn="just">
              <a:defRPr/>
            </a:pPr>
            <a:r>
              <a:rPr lang="fr-FR" sz="1600" dirty="0">
                <a:solidFill>
                  <a:srgbClr val="FFFFFF"/>
                </a:solidFill>
                <a:cs typeface="Arial" charset="0"/>
              </a:rPr>
              <a:t>    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2627784" y="908720"/>
            <a:ext cx="6227762" cy="714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rgbClr val="FF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6AC1B9-7973-4CFD-9469-8249D5C2D350}" type="datetimeFigureOut">
              <a:rPr lang="fr-FR" smtClean="0"/>
              <a:pPr/>
              <a:t>20/06/2013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10E519-43A1-4584-A00B-1DAB46F2E90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grille%20d'&#233;valuation%20du%20risque.doc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4572000" y="3284984"/>
            <a:ext cx="43204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 smtClean="0"/>
              <a:t>Rapport d’activité de l’usine ACOR Vauvert</a:t>
            </a:r>
            <a:endParaRPr lang="fr-FR" sz="3200" dirty="0"/>
          </a:p>
        </p:txBody>
      </p:sp>
      <p:sp>
        <p:nvSpPr>
          <p:cNvPr id="8" name="ZoneTexte 7"/>
          <p:cNvSpPr txBox="1"/>
          <p:nvPr/>
        </p:nvSpPr>
        <p:spPr>
          <a:xfrm>
            <a:off x="5868144" y="4797152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Soutenance Orale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5004048" y="5445224"/>
            <a:ext cx="3960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École Sécurité Environnement Qualité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7308304" y="6165304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MORONI Alexandre</a:t>
            </a:r>
            <a:b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Juin 2013</a:t>
            </a:r>
            <a:endParaRPr lang="fr-FR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2" name="Image 1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764704"/>
            <a:ext cx="4896544" cy="20162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Image 12" descr="um1.gif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19672" y="5589240"/>
            <a:ext cx="1656184" cy="1008112"/>
          </a:xfrm>
          <a:prstGeom prst="rect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</p:pic>
      <p:pic>
        <p:nvPicPr>
          <p:cNvPr id="14" name="Image 13" descr="eseq.JP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27584" y="4149080"/>
            <a:ext cx="3168352" cy="11521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47664" y="260648"/>
            <a:ext cx="8229600" cy="576064"/>
          </a:xfrm>
        </p:spPr>
        <p:txBody>
          <a:bodyPr/>
          <a:lstStyle/>
          <a:p>
            <a:r>
              <a:rPr lang="fr-FR" dirty="0" smtClean="0"/>
              <a:t>Moyens de maitrise</a:t>
            </a:r>
            <a:endParaRPr lang="fr-FR" dirty="0"/>
          </a:p>
        </p:txBody>
      </p:sp>
      <p:sp>
        <p:nvSpPr>
          <p:cNvPr id="7" name="Forme libre 6"/>
          <p:cNvSpPr/>
          <p:nvPr/>
        </p:nvSpPr>
        <p:spPr>
          <a:xfrm>
            <a:off x="5903691" y="1556795"/>
            <a:ext cx="1764652" cy="964767"/>
          </a:xfrm>
          <a:custGeom>
            <a:avLst/>
            <a:gdLst>
              <a:gd name="connsiteX0" fmla="*/ 0 w 1764652"/>
              <a:gd name="connsiteY0" fmla="*/ 0 h 964767"/>
              <a:gd name="connsiteX1" fmla="*/ 1764652 w 1764652"/>
              <a:gd name="connsiteY1" fmla="*/ 0 h 964767"/>
              <a:gd name="connsiteX2" fmla="*/ 1764652 w 1764652"/>
              <a:gd name="connsiteY2" fmla="*/ 964767 h 964767"/>
              <a:gd name="connsiteX3" fmla="*/ 0 w 1764652"/>
              <a:gd name="connsiteY3" fmla="*/ 964767 h 964767"/>
              <a:gd name="connsiteX4" fmla="*/ 0 w 1764652"/>
              <a:gd name="connsiteY4" fmla="*/ 0 h 964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4652" h="964767">
                <a:moveTo>
                  <a:pt x="0" y="0"/>
                </a:moveTo>
                <a:lnTo>
                  <a:pt x="1764652" y="0"/>
                </a:lnTo>
                <a:lnTo>
                  <a:pt x="1764652" y="964767"/>
                </a:lnTo>
                <a:lnTo>
                  <a:pt x="0" y="964767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860" tIns="22860" rIns="22860" bIns="22860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800" kern="1200" dirty="0" smtClean="0"/>
              <a:t>Causes de la situation dangereuse</a:t>
            </a:r>
            <a:endParaRPr lang="fr-FR" sz="1800" kern="1200" dirty="0"/>
          </a:p>
        </p:txBody>
      </p:sp>
      <p:sp>
        <p:nvSpPr>
          <p:cNvPr id="8" name="Flèche en arc 7"/>
          <p:cNvSpPr/>
          <p:nvPr/>
        </p:nvSpPr>
        <p:spPr>
          <a:xfrm>
            <a:off x="2936453" y="1211989"/>
            <a:ext cx="4944258" cy="4944258"/>
          </a:xfrm>
          <a:prstGeom prst="circularArrow">
            <a:avLst>
              <a:gd name="adj1" fmla="val 5193"/>
              <a:gd name="adj2" fmla="val 335407"/>
              <a:gd name="adj3" fmla="val 21407845"/>
              <a:gd name="adj4" fmla="val 19680130"/>
              <a:gd name="adj5" fmla="val 6059"/>
            </a:avLst>
          </a:pr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" name="Forme libre 8"/>
          <p:cNvSpPr/>
          <p:nvPr/>
        </p:nvSpPr>
        <p:spPr>
          <a:xfrm>
            <a:off x="6622605" y="3775514"/>
            <a:ext cx="1770143" cy="1316747"/>
          </a:xfrm>
          <a:custGeom>
            <a:avLst/>
            <a:gdLst>
              <a:gd name="connsiteX0" fmla="*/ 0 w 1770143"/>
              <a:gd name="connsiteY0" fmla="*/ 0 h 1316747"/>
              <a:gd name="connsiteX1" fmla="*/ 1770143 w 1770143"/>
              <a:gd name="connsiteY1" fmla="*/ 0 h 1316747"/>
              <a:gd name="connsiteX2" fmla="*/ 1770143 w 1770143"/>
              <a:gd name="connsiteY2" fmla="*/ 1316747 h 1316747"/>
              <a:gd name="connsiteX3" fmla="*/ 0 w 1770143"/>
              <a:gd name="connsiteY3" fmla="*/ 1316747 h 1316747"/>
              <a:gd name="connsiteX4" fmla="*/ 0 w 1770143"/>
              <a:gd name="connsiteY4" fmla="*/ 0 h 1316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70143" h="1316747">
                <a:moveTo>
                  <a:pt x="0" y="0"/>
                </a:moveTo>
                <a:lnTo>
                  <a:pt x="1770143" y="0"/>
                </a:lnTo>
                <a:lnTo>
                  <a:pt x="1770143" y="1316747"/>
                </a:lnTo>
                <a:lnTo>
                  <a:pt x="0" y="1316747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860" tIns="22860" rIns="22860" bIns="22860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800" kern="1200" dirty="0" smtClean="0"/>
              <a:t>Propositions d’amélioration</a:t>
            </a:r>
            <a:endParaRPr lang="fr-FR" sz="1800" kern="1200" dirty="0"/>
          </a:p>
        </p:txBody>
      </p:sp>
      <p:sp>
        <p:nvSpPr>
          <p:cNvPr id="10" name="Flèche en arc 9"/>
          <p:cNvSpPr/>
          <p:nvPr/>
        </p:nvSpPr>
        <p:spPr>
          <a:xfrm>
            <a:off x="2842416" y="1446852"/>
            <a:ext cx="4944258" cy="4944258"/>
          </a:xfrm>
          <a:prstGeom prst="circularArrow">
            <a:avLst>
              <a:gd name="adj1" fmla="val 5193"/>
              <a:gd name="adj2" fmla="val 335407"/>
              <a:gd name="adj3" fmla="val 3102439"/>
              <a:gd name="adj4" fmla="val 1939723"/>
              <a:gd name="adj5" fmla="val 6059"/>
            </a:avLst>
          </a:pr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1" name="Forme libre 10"/>
          <p:cNvSpPr/>
          <p:nvPr/>
        </p:nvSpPr>
        <p:spPr>
          <a:xfrm>
            <a:off x="4492976" y="5349728"/>
            <a:ext cx="2006920" cy="1316747"/>
          </a:xfrm>
          <a:custGeom>
            <a:avLst/>
            <a:gdLst>
              <a:gd name="connsiteX0" fmla="*/ 0 w 2006920"/>
              <a:gd name="connsiteY0" fmla="*/ 0 h 1316747"/>
              <a:gd name="connsiteX1" fmla="*/ 2006920 w 2006920"/>
              <a:gd name="connsiteY1" fmla="*/ 0 h 1316747"/>
              <a:gd name="connsiteX2" fmla="*/ 2006920 w 2006920"/>
              <a:gd name="connsiteY2" fmla="*/ 1316747 h 1316747"/>
              <a:gd name="connsiteX3" fmla="*/ 0 w 2006920"/>
              <a:gd name="connsiteY3" fmla="*/ 1316747 h 1316747"/>
              <a:gd name="connsiteX4" fmla="*/ 0 w 2006920"/>
              <a:gd name="connsiteY4" fmla="*/ 0 h 1316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6920" h="1316747">
                <a:moveTo>
                  <a:pt x="0" y="0"/>
                </a:moveTo>
                <a:lnTo>
                  <a:pt x="2006920" y="0"/>
                </a:lnTo>
                <a:lnTo>
                  <a:pt x="2006920" y="1316747"/>
                </a:lnTo>
                <a:lnTo>
                  <a:pt x="0" y="1316747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860" tIns="22860" rIns="22860" bIns="22860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800" kern="1200" dirty="0" smtClean="0"/>
              <a:t>Insertion dans le document support « Demande de fiche d’action »</a:t>
            </a:r>
            <a:endParaRPr lang="fr-FR" sz="1800" kern="1200" dirty="0"/>
          </a:p>
        </p:txBody>
      </p:sp>
      <p:sp>
        <p:nvSpPr>
          <p:cNvPr id="12" name="Flèche en arc 11"/>
          <p:cNvSpPr/>
          <p:nvPr/>
        </p:nvSpPr>
        <p:spPr>
          <a:xfrm>
            <a:off x="3024307" y="1342006"/>
            <a:ext cx="4944258" cy="4944258"/>
          </a:xfrm>
          <a:prstGeom prst="circularArrow">
            <a:avLst>
              <a:gd name="adj1" fmla="val 5193"/>
              <a:gd name="adj2" fmla="val 335407"/>
              <a:gd name="adj3" fmla="val 8607042"/>
              <a:gd name="adj4" fmla="val 7033062"/>
              <a:gd name="adj5" fmla="val 6059"/>
            </a:avLst>
          </a:pr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3" name="Forme libre 12"/>
          <p:cNvSpPr/>
          <p:nvPr/>
        </p:nvSpPr>
        <p:spPr>
          <a:xfrm>
            <a:off x="2655617" y="4041444"/>
            <a:ext cx="1508466" cy="901326"/>
          </a:xfrm>
          <a:custGeom>
            <a:avLst/>
            <a:gdLst>
              <a:gd name="connsiteX0" fmla="*/ 0 w 1508466"/>
              <a:gd name="connsiteY0" fmla="*/ 0 h 901326"/>
              <a:gd name="connsiteX1" fmla="*/ 1508466 w 1508466"/>
              <a:gd name="connsiteY1" fmla="*/ 0 h 901326"/>
              <a:gd name="connsiteX2" fmla="*/ 1508466 w 1508466"/>
              <a:gd name="connsiteY2" fmla="*/ 901326 h 901326"/>
              <a:gd name="connsiteX3" fmla="*/ 0 w 1508466"/>
              <a:gd name="connsiteY3" fmla="*/ 901326 h 901326"/>
              <a:gd name="connsiteX4" fmla="*/ 0 w 1508466"/>
              <a:gd name="connsiteY4" fmla="*/ 0 h 901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8466" h="901326">
                <a:moveTo>
                  <a:pt x="0" y="0"/>
                </a:moveTo>
                <a:lnTo>
                  <a:pt x="1508466" y="0"/>
                </a:lnTo>
                <a:lnTo>
                  <a:pt x="1508466" y="901326"/>
                </a:lnTo>
                <a:lnTo>
                  <a:pt x="0" y="901326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860" tIns="22860" rIns="22860" bIns="22860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800" kern="1200" dirty="0" smtClean="0"/>
              <a:t>Réunion</a:t>
            </a:r>
            <a:endParaRPr lang="fr-FR" sz="2100" kern="1200" dirty="0"/>
          </a:p>
        </p:txBody>
      </p:sp>
      <p:sp>
        <p:nvSpPr>
          <p:cNvPr id="14" name="Flèche en arc 13"/>
          <p:cNvSpPr/>
          <p:nvPr/>
        </p:nvSpPr>
        <p:spPr>
          <a:xfrm>
            <a:off x="3024307" y="1342006"/>
            <a:ext cx="4944258" cy="4944258"/>
          </a:xfrm>
          <a:prstGeom prst="circularArrow">
            <a:avLst>
              <a:gd name="adj1" fmla="val 5193"/>
              <a:gd name="adj2" fmla="val 335407"/>
              <a:gd name="adj3" fmla="val 12300161"/>
              <a:gd name="adj4" fmla="val 10443186"/>
              <a:gd name="adj5" fmla="val 6059"/>
            </a:avLst>
          </a:pr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Forme libre 14"/>
          <p:cNvSpPr/>
          <p:nvPr/>
        </p:nvSpPr>
        <p:spPr>
          <a:xfrm>
            <a:off x="3548481" y="1380805"/>
            <a:ext cx="1316747" cy="1316747"/>
          </a:xfrm>
          <a:custGeom>
            <a:avLst/>
            <a:gdLst>
              <a:gd name="connsiteX0" fmla="*/ 0 w 1316747"/>
              <a:gd name="connsiteY0" fmla="*/ 0 h 1316747"/>
              <a:gd name="connsiteX1" fmla="*/ 1316747 w 1316747"/>
              <a:gd name="connsiteY1" fmla="*/ 0 h 1316747"/>
              <a:gd name="connsiteX2" fmla="*/ 1316747 w 1316747"/>
              <a:gd name="connsiteY2" fmla="*/ 1316747 h 1316747"/>
              <a:gd name="connsiteX3" fmla="*/ 0 w 1316747"/>
              <a:gd name="connsiteY3" fmla="*/ 1316747 h 1316747"/>
              <a:gd name="connsiteX4" fmla="*/ 0 w 1316747"/>
              <a:gd name="connsiteY4" fmla="*/ 0 h 1316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6747" h="1316747">
                <a:moveTo>
                  <a:pt x="0" y="0"/>
                </a:moveTo>
                <a:lnTo>
                  <a:pt x="1316747" y="0"/>
                </a:lnTo>
                <a:lnTo>
                  <a:pt x="1316747" y="1316747"/>
                </a:lnTo>
                <a:lnTo>
                  <a:pt x="0" y="131674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5400" tIns="25400" rIns="25400" bIns="2540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2000" b="1" kern="1200" dirty="0" smtClean="0">
                <a:solidFill>
                  <a:schemeClr val="accent3"/>
                </a:solidFill>
              </a:rPr>
              <a:t>A</a:t>
            </a:r>
            <a:r>
              <a:rPr lang="fr-FR" sz="1600" kern="1200" dirty="0" smtClean="0"/>
              <a:t> , </a:t>
            </a:r>
            <a:r>
              <a:rPr lang="fr-FR" sz="2000" b="1" kern="1200" dirty="0" smtClean="0">
                <a:solidFill>
                  <a:srgbClr val="FFC000"/>
                </a:solidFill>
              </a:rPr>
              <a:t>B</a:t>
            </a:r>
            <a:r>
              <a:rPr lang="fr-FR" sz="1600" kern="1200" dirty="0" smtClean="0"/>
              <a:t>, </a:t>
            </a:r>
            <a:r>
              <a:rPr lang="fr-FR" sz="2000" b="1" kern="12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</a:t>
            </a:r>
            <a:endParaRPr lang="fr-FR" sz="2000" b="1" kern="12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6" name="Flèche en arc 15"/>
          <p:cNvSpPr/>
          <p:nvPr/>
        </p:nvSpPr>
        <p:spPr>
          <a:xfrm>
            <a:off x="3024307" y="1342006"/>
            <a:ext cx="4944258" cy="4944258"/>
          </a:xfrm>
          <a:prstGeom prst="circularArrow">
            <a:avLst>
              <a:gd name="adj1" fmla="val 5193"/>
              <a:gd name="adj2" fmla="val 335407"/>
              <a:gd name="adj3" fmla="val 16506447"/>
              <a:gd name="adj4" fmla="val 15196776"/>
              <a:gd name="adj5" fmla="val 6059"/>
            </a:avLst>
          </a:pr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5" name="ZoneTexte 4"/>
          <p:cNvSpPr txBox="1"/>
          <p:nvPr/>
        </p:nvSpPr>
        <p:spPr>
          <a:xfrm>
            <a:off x="0" y="188640"/>
            <a:ext cx="241176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solidFill>
                  <a:schemeClr val="bg1"/>
                </a:solidFill>
              </a:rPr>
              <a:t>I- Présentation de l’usine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rgbClr val="FFFF00"/>
                </a:solidFill>
              </a:rPr>
              <a:t>II- Mission majeure: Élaboration du Document Unique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Contexte</a:t>
            </a:r>
          </a:p>
          <a:p>
            <a:r>
              <a:rPr lang="fr-FR" sz="1600" dirty="0" smtClean="0">
                <a:solidFill>
                  <a:srgbClr val="FFFF00"/>
                </a:solidFill>
              </a:rPr>
              <a:t>Méthode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1-Découpage fonctionnel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2-Identification des dangers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3- Évaluation des risques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rgbClr val="FFFF00"/>
                </a:solidFill>
              </a:rPr>
              <a:t>4- Plans d’actions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III- Difficultés rencontrées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Conclusion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Remerciements</a:t>
            </a:r>
          </a:p>
          <a:p>
            <a:r>
              <a:rPr lang="fr-FR" sz="1600" dirty="0" smtClean="0">
                <a:solidFill>
                  <a:schemeClr val="bg1"/>
                </a:solidFill>
              </a:rPr>
              <a:t>Sources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1" grpId="0" animBg="1"/>
      <p:bldP spid="13" grpId="0" animBg="1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91680" y="260648"/>
            <a:ext cx="8229600" cy="576064"/>
          </a:xfrm>
        </p:spPr>
        <p:txBody>
          <a:bodyPr/>
          <a:lstStyle/>
          <a:p>
            <a:r>
              <a:rPr lang="fr-FR" dirty="0" smtClean="0"/>
              <a:t>Difficultés rencontrées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ý"/>
            </a:pPr>
            <a:r>
              <a:rPr lang="fr-FR" dirty="0" smtClean="0"/>
              <a:t> Risques Machines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ý"/>
            </a:pPr>
            <a:endParaRPr lang="fr-FR" dirty="0" smtClean="0"/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ý"/>
            </a:pPr>
            <a:r>
              <a:rPr lang="fr-FR" dirty="0" smtClean="0"/>
              <a:t> Risques liés aux facteurs humains (comportement, manque de sensibilisation, </a:t>
            </a:r>
            <a:r>
              <a:rPr lang="fr-FR" dirty="0" smtClean="0">
                <a:solidFill>
                  <a:srgbClr val="FF0000"/>
                </a:solidFill>
              </a:rPr>
              <a:t>manque de </a:t>
            </a:r>
            <a:r>
              <a:rPr lang="fr-FR" dirty="0" smtClean="0"/>
              <a:t>motivation</a:t>
            </a:r>
            <a:r>
              <a:rPr lang="fr-FR" dirty="0" smtClean="0"/>
              <a:t> </a:t>
            </a:r>
            <a:r>
              <a:rPr lang="fr-FR" dirty="0" smtClean="0">
                <a:solidFill>
                  <a:srgbClr val="FF0000"/>
                </a:solidFill>
              </a:rPr>
              <a:t>et</a:t>
            </a:r>
            <a:r>
              <a:rPr lang="fr-FR" dirty="0" smtClean="0"/>
              <a:t> </a:t>
            </a:r>
            <a:r>
              <a:rPr lang="fr-FR" dirty="0" smtClean="0"/>
              <a:t>d’autonomie)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0" y="188640"/>
            <a:ext cx="241176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solidFill>
                  <a:schemeClr val="bg1"/>
                </a:solidFill>
              </a:rPr>
              <a:t>I- Présentation de l’usine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II- Mission majeure: Élaboration du Document Unique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Contexte</a:t>
            </a:r>
          </a:p>
          <a:p>
            <a:r>
              <a:rPr lang="fr-FR" sz="1600" dirty="0" smtClean="0">
                <a:solidFill>
                  <a:schemeClr val="bg1"/>
                </a:solidFill>
              </a:rPr>
              <a:t>Méthode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1-Découpage fonctionnel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2-Identification des dangers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3- Évaluation des risques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4- Plans d’actions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rgbClr val="FFFF00"/>
                </a:solidFill>
              </a:rPr>
              <a:t>III- Difficultés rencontrées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Conclusion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Remerciements</a:t>
            </a:r>
          </a:p>
          <a:p>
            <a:r>
              <a:rPr lang="fr-FR" sz="1600" dirty="0" smtClean="0">
                <a:solidFill>
                  <a:schemeClr val="bg1"/>
                </a:solidFill>
              </a:rPr>
              <a:t>Sources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19672" y="260648"/>
            <a:ext cx="8229600" cy="576064"/>
          </a:xfrm>
        </p:spPr>
        <p:txBody>
          <a:bodyPr/>
          <a:lstStyle/>
          <a:p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13" name="Forme libre 12"/>
          <p:cNvSpPr/>
          <p:nvPr/>
        </p:nvSpPr>
        <p:spPr>
          <a:xfrm>
            <a:off x="6444208" y="3212976"/>
            <a:ext cx="2313256" cy="1456534"/>
          </a:xfrm>
          <a:custGeom>
            <a:avLst/>
            <a:gdLst>
              <a:gd name="connsiteX0" fmla="*/ 0 w 1956952"/>
              <a:gd name="connsiteY0" fmla="*/ 0 h 1305287"/>
              <a:gd name="connsiteX1" fmla="*/ 1956952 w 1956952"/>
              <a:gd name="connsiteY1" fmla="*/ 0 h 1305287"/>
              <a:gd name="connsiteX2" fmla="*/ 1956952 w 1956952"/>
              <a:gd name="connsiteY2" fmla="*/ 1305287 h 1305287"/>
              <a:gd name="connsiteX3" fmla="*/ 0 w 1956952"/>
              <a:gd name="connsiteY3" fmla="*/ 1305287 h 1305287"/>
              <a:gd name="connsiteX4" fmla="*/ 0 w 1956952"/>
              <a:gd name="connsiteY4" fmla="*/ 0 h 1305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56952" h="1305287">
                <a:moveTo>
                  <a:pt x="0" y="0"/>
                </a:moveTo>
                <a:lnTo>
                  <a:pt x="1956952" y="0"/>
                </a:lnTo>
                <a:lnTo>
                  <a:pt x="1956952" y="1305287"/>
                </a:lnTo>
                <a:lnTo>
                  <a:pt x="0" y="1305287"/>
                </a:lnTo>
                <a:lnTo>
                  <a:pt x="0" y="0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z="-190500" extrusionH="12700" prstMaterial="plastic">
            <a:bevelT w="50800" h="50800"/>
          </a:sp3d>
        </p:spPr>
        <p:style>
          <a:lnRef idx="1"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13113" tIns="106680" rIns="106679" bIns="106680" numCol="1" spcCol="1270" anchor="ctr" anchorCtr="0">
            <a:noAutofit/>
          </a:bodyPr>
          <a:lstStyle/>
          <a:p>
            <a:pPr lvl="0" algn="l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2400" kern="1200" dirty="0" smtClean="0"/>
              <a:t>Intégration dans le monde du travail</a:t>
            </a:r>
            <a:endParaRPr lang="fr-FR" sz="2400" kern="1200" dirty="0"/>
          </a:p>
        </p:txBody>
      </p:sp>
      <p:sp>
        <p:nvSpPr>
          <p:cNvPr id="11" name="Forme libre 10"/>
          <p:cNvSpPr/>
          <p:nvPr/>
        </p:nvSpPr>
        <p:spPr>
          <a:xfrm>
            <a:off x="3347864" y="3140968"/>
            <a:ext cx="2313257" cy="1584176"/>
          </a:xfrm>
          <a:custGeom>
            <a:avLst/>
            <a:gdLst>
              <a:gd name="connsiteX0" fmla="*/ 0 w 1956952"/>
              <a:gd name="connsiteY0" fmla="*/ 0 h 1305287"/>
              <a:gd name="connsiteX1" fmla="*/ 1956952 w 1956952"/>
              <a:gd name="connsiteY1" fmla="*/ 0 h 1305287"/>
              <a:gd name="connsiteX2" fmla="*/ 1956952 w 1956952"/>
              <a:gd name="connsiteY2" fmla="*/ 1305287 h 1305287"/>
              <a:gd name="connsiteX3" fmla="*/ 0 w 1956952"/>
              <a:gd name="connsiteY3" fmla="*/ 1305287 h 1305287"/>
              <a:gd name="connsiteX4" fmla="*/ 0 w 1956952"/>
              <a:gd name="connsiteY4" fmla="*/ 0 h 1305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56952" h="1305287">
                <a:moveTo>
                  <a:pt x="0" y="0"/>
                </a:moveTo>
                <a:lnTo>
                  <a:pt x="1956952" y="0"/>
                </a:lnTo>
                <a:lnTo>
                  <a:pt x="1956952" y="1305287"/>
                </a:lnTo>
                <a:lnTo>
                  <a:pt x="0" y="1305287"/>
                </a:lnTo>
                <a:lnTo>
                  <a:pt x="0" y="0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z="-190500" extrusionH="12700" prstMaterial="plastic">
            <a:bevelT w="50800" h="50800"/>
          </a:sp3d>
        </p:spPr>
        <p:style>
          <a:lnRef idx="1"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13113" tIns="106680" rIns="106679" bIns="106680" numCol="1" spcCol="1270" anchor="ctr" anchorCtr="0">
            <a:noAutofit/>
          </a:bodyPr>
          <a:lstStyle/>
          <a:p>
            <a:pPr lvl="0" algn="l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2400" kern="1200" dirty="0" smtClean="0"/>
              <a:t>Augmentation de l’expertise métier</a:t>
            </a:r>
            <a:endParaRPr lang="fr-FR" sz="2400" kern="1200" dirty="0"/>
          </a:p>
        </p:txBody>
      </p:sp>
      <p:sp>
        <p:nvSpPr>
          <p:cNvPr id="12" name="Forme libre 11"/>
          <p:cNvSpPr/>
          <p:nvPr/>
        </p:nvSpPr>
        <p:spPr>
          <a:xfrm>
            <a:off x="5724128" y="1484784"/>
            <a:ext cx="2025224" cy="1815847"/>
          </a:xfrm>
          <a:custGeom>
            <a:avLst/>
            <a:gdLst>
              <a:gd name="connsiteX0" fmla="*/ 0 w 1304635"/>
              <a:gd name="connsiteY0" fmla="*/ 652318 h 1304635"/>
              <a:gd name="connsiteX1" fmla="*/ 191060 w 1304635"/>
              <a:gd name="connsiteY1" fmla="*/ 191060 h 1304635"/>
              <a:gd name="connsiteX2" fmla="*/ 652319 w 1304635"/>
              <a:gd name="connsiteY2" fmla="*/ 1 h 1304635"/>
              <a:gd name="connsiteX3" fmla="*/ 1113577 w 1304635"/>
              <a:gd name="connsiteY3" fmla="*/ 191061 h 1304635"/>
              <a:gd name="connsiteX4" fmla="*/ 1304636 w 1304635"/>
              <a:gd name="connsiteY4" fmla="*/ 652320 h 1304635"/>
              <a:gd name="connsiteX5" fmla="*/ 1113576 w 1304635"/>
              <a:gd name="connsiteY5" fmla="*/ 1113579 h 1304635"/>
              <a:gd name="connsiteX6" fmla="*/ 652317 w 1304635"/>
              <a:gd name="connsiteY6" fmla="*/ 1304638 h 1304635"/>
              <a:gd name="connsiteX7" fmla="*/ 191058 w 1304635"/>
              <a:gd name="connsiteY7" fmla="*/ 1113578 h 1304635"/>
              <a:gd name="connsiteX8" fmla="*/ -1 w 1304635"/>
              <a:gd name="connsiteY8" fmla="*/ 652319 h 1304635"/>
              <a:gd name="connsiteX9" fmla="*/ 0 w 1304635"/>
              <a:gd name="connsiteY9" fmla="*/ 652318 h 1304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04635" h="1304635">
                <a:moveTo>
                  <a:pt x="0" y="652318"/>
                </a:moveTo>
                <a:cubicBezTo>
                  <a:pt x="0" y="479312"/>
                  <a:pt x="68727" y="313393"/>
                  <a:pt x="191060" y="191060"/>
                </a:cubicBezTo>
                <a:cubicBezTo>
                  <a:pt x="313394" y="68727"/>
                  <a:pt x="479313" y="1"/>
                  <a:pt x="652319" y="1"/>
                </a:cubicBezTo>
                <a:cubicBezTo>
                  <a:pt x="825325" y="1"/>
                  <a:pt x="991244" y="68728"/>
                  <a:pt x="1113577" y="191061"/>
                </a:cubicBezTo>
                <a:cubicBezTo>
                  <a:pt x="1235910" y="313395"/>
                  <a:pt x="1304636" y="479314"/>
                  <a:pt x="1304636" y="652320"/>
                </a:cubicBezTo>
                <a:cubicBezTo>
                  <a:pt x="1304636" y="825326"/>
                  <a:pt x="1235910" y="991245"/>
                  <a:pt x="1113576" y="1113579"/>
                </a:cubicBezTo>
                <a:cubicBezTo>
                  <a:pt x="991243" y="1235912"/>
                  <a:pt x="825323" y="1304638"/>
                  <a:pt x="652317" y="1304638"/>
                </a:cubicBezTo>
                <a:cubicBezTo>
                  <a:pt x="479311" y="1304638"/>
                  <a:pt x="313392" y="1235912"/>
                  <a:pt x="191058" y="1113578"/>
                </a:cubicBezTo>
                <a:cubicBezTo>
                  <a:pt x="68725" y="991244"/>
                  <a:pt x="-1" y="825325"/>
                  <a:pt x="-1" y="652319"/>
                </a:cubicBezTo>
                <a:lnTo>
                  <a:pt x="0" y="652318"/>
                </a:lnTo>
                <a:close/>
              </a:path>
            </a:pathLst>
          </a:cu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spcFirstLastPara="0" vert="horz" wrap="square" lIns="191060" tIns="191059" rIns="191060" bIns="191059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b="1" kern="1200" dirty="0" smtClean="0"/>
              <a:t>Expérience personnelle</a:t>
            </a:r>
            <a:endParaRPr lang="fr-FR" b="1" kern="1200" dirty="0"/>
          </a:p>
        </p:txBody>
      </p:sp>
      <p:sp>
        <p:nvSpPr>
          <p:cNvPr id="8" name="Forme libre 7"/>
          <p:cNvSpPr/>
          <p:nvPr/>
        </p:nvSpPr>
        <p:spPr>
          <a:xfrm>
            <a:off x="2771800" y="1484784"/>
            <a:ext cx="1944216" cy="1887855"/>
          </a:xfrm>
          <a:custGeom>
            <a:avLst/>
            <a:gdLst>
              <a:gd name="connsiteX0" fmla="*/ 0 w 1304635"/>
              <a:gd name="connsiteY0" fmla="*/ 652318 h 1304635"/>
              <a:gd name="connsiteX1" fmla="*/ 191060 w 1304635"/>
              <a:gd name="connsiteY1" fmla="*/ 191060 h 1304635"/>
              <a:gd name="connsiteX2" fmla="*/ 652319 w 1304635"/>
              <a:gd name="connsiteY2" fmla="*/ 1 h 1304635"/>
              <a:gd name="connsiteX3" fmla="*/ 1113577 w 1304635"/>
              <a:gd name="connsiteY3" fmla="*/ 191061 h 1304635"/>
              <a:gd name="connsiteX4" fmla="*/ 1304636 w 1304635"/>
              <a:gd name="connsiteY4" fmla="*/ 652320 h 1304635"/>
              <a:gd name="connsiteX5" fmla="*/ 1113576 w 1304635"/>
              <a:gd name="connsiteY5" fmla="*/ 1113579 h 1304635"/>
              <a:gd name="connsiteX6" fmla="*/ 652317 w 1304635"/>
              <a:gd name="connsiteY6" fmla="*/ 1304638 h 1304635"/>
              <a:gd name="connsiteX7" fmla="*/ 191058 w 1304635"/>
              <a:gd name="connsiteY7" fmla="*/ 1113578 h 1304635"/>
              <a:gd name="connsiteX8" fmla="*/ -1 w 1304635"/>
              <a:gd name="connsiteY8" fmla="*/ 652319 h 1304635"/>
              <a:gd name="connsiteX9" fmla="*/ 0 w 1304635"/>
              <a:gd name="connsiteY9" fmla="*/ 652318 h 1304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04635" h="1304635">
                <a:moveTo>
                  <a:pt x="0" y="652318"/>
                </a:moveTo>
                <a:cubicBezTo>
                  <a:pt x="0" y="479312"/>
                  <a:pt x="68727" y="313393"/>
                  <a:pt x="191060" y="191060"/>
                </a:cubicBezTo>
                <a:cubicBezTo>
                  <a:pt x="313394" y="68727"/>
                  <a:pt x="479313" y="1"/>
                  <a:pt x="652319" y="1"/>
                </a:cubicBezTo>
                <a:cubicBezTo>
                  <a:pt x="825325" y="1"/>
                  <a:pt x="991244" y="68728"/>
                  <a:pt x="1113577" y="191061"/>
                </a:cubicBezTo>
                <a:cubicBezTo>
                  <a:pt x="1235910" y="313395"/>
                  <a:pt x="1304636" y="479314"/>
                  <a:pt x="1304636" y="652320"/>
                </a:cubicBezTo>
                <a:cubicBezTo>
                  <a:pt x="1304636" y="825326"/>
                  <a:pt x="1235910" y="991245"/>
                  <a:pt x="1113576" y="1113579"/>
                </a:cubicBezTo>
                <a:cubicBezTo>
                  <a:pt x="991243" y="1235912"/>
                  <a:pt x="825323" y="1304638"/>
                  <a:pt x="652317" y="1304638"/>
                </a:cubicBezTo>
                <a:cubicBezTo>
                  <a:pt x="479311" y="1304638"/>
                  <a:pt x="313392" y="1235912"/>
                  <a:pt x="191058" y="1113578"/>
                </a:cubicBezTo>
                <a:cubicBezTo>
                  <a:pt x="68725" y="991244"/>
                  <a:pt x="-1" y="825325"/>
                  <a:pt x="-1" y="652319"/>
                </a:cubicBezTo>
                <a:lnTo>
                  <a:pt x="0" y="652318"/>
                </a:lnTo>
                <a:close/>
              </a:path>
            </a:pathLst>
          </a:cu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spcFirstLastPara="0" vert="horz" wrap="square" lIns="191060" tIns="191059" rIns="191060" bIns="191059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b="1" kern="1200" dirty="0" smtClean="0"/>
              <a:t>Expérience professionnelle</a:t>
            </a:r>
            <a:endParaRPr lang="fr-FR" b="1" kern="1200" dirty="0"/>
          </a:p>
        </p:txBody>
      </p:sp>
      <p:sp>
        <p:nvSpPr>
          <p:cNvPr id="7" name="ZoneTexte 6"/>
          <p:cNvSpPr txBox="1"/>
          <p:nvPr/>
        </p:nvSpPr>
        <p:spPr>
          <a:xfrm>
            <a:off x="0" y="188640"/>
            <a:ext cx="241176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solidFill>
                  <a:schemeClr val="bg1"/>
                </a:solidFill>
              </a:rPr>
              <a:t>I- Présentation de l’usine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II- Mission majeure: Élaboration du Document Unique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Contexte</a:t>
            </a:r>
          </a:p>
          <a:p>
            <a:r>
              <a:rPr lang="fr-FR" sz="1600" dirty="0" smtClean="0">
                <a:solidFill>
                  <a:schemeClr val="bg1"/>
                </a:solidFill>
              </a:rPr>
              <a:t>Méthode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1-Découpage fonctionnel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2-Identification des dangers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3- Évaluation des risques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4- Plans d’actions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III- Difficultés rencontrées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rgbClr val="FFFF00"/>
                </a:solidFill>
              </a:rPr>
              <a:t>Conclusion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Remerciements</a:t>
            </a:r>
          </a:p>
          <a:p>
            <a:r>
              <a:rPr lang="fr-FR" sz="1600" dirty="0" smtClean="0">
                <a:solidFill>
                  <a:schemeClr val="bg1"/>
                </a:solidFill>
              </a:rPr>
              <a:t>Sources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1" grpId="0" animBg="1"/>
      <p:bldP spid="12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47664" y="260648"/>
            <a:ext cx="8229600" cy="576064"/>
          </a:xfrm>
        </p:spPr>
        <p:txBody>
          <a:bodyPr/>
          <a:lstStyle/>
          <a:p>
            <a:r>
              <a:rPr lang="fr-FR" dirty="0" smtClean="0"/>
              <a:t>Remerciements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3354333" y="1579258"/>
            <a:ext cx="2194415" cy="1316649"/>
          </a:xfrm>
          <a:custGeom>
            <a:avLst/>
            <a:gdLst>
              <a:gd name="connsiteX0" fmla="*/ 0 w 2194415"/>
              <a:gd name="connsiteY0" fmla="*/ 0 h 1316649"/>
              <a:gd name="connsiteX1" fmla="*/ 2194415 w 2194415"/>
              <a:gd name="connsiteY1" fmla="*/ 0 h 1316649"/>
              <a:gd name="connsiteX2" fmla="*/ 2194415 w 2194415"/>
              <a:gd name="connsiteY2" fmla="*/ 1316649 h 1316649"/>
              <a:gd name="connsiteX3" fmla="*/ 0 w 2194415"/>
              <a:gd name="connsiteY3" fmla="*/ 1316649 h 1316649"/>
              <a:gd name="connsiteX4" fmla="*/ 0 w 2194415"/>
              <a:gd name="connsiteY4" fmla="*/ 0 h 13166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94415" h="1316649">
                <a:moveTo>
                  <a:pt x="0" y="0"/>
                </a:moveTo>
                <a:lnTo>
                  <a:pt x="2194415" y="0"/>
                </a:lnTo>
                <a:lnTo>
                  <a:pt x="2194415" y="1316649"/>
                </a:lnTo>
                <a:lnTo>
                  <a:pt x="0" y="131664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4">
              <a:hueOff val="0"/>
              <a:satOff val="0"/>
              <a:lumOff val="0"/>
              <a:alphaOff val="0"/>
            </a:schemeClr>
          </a:fillRef>
          <a:effectRef idx="2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0" tIns="76200" rIns="76200" bIns="7620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2000" kern="1200" dirty="0" smtClean="0"/>
              <a:t>Directeur</a:t>
            </a:r>
            <a:r>
              <a:rPr lang="fr-FR" sz="2000" kern="1200" baseline="0" dirty="0" smtClean="0"/>
              <a:t> Général de l’usine ACOR Vauvert</a:t>
            </a:r>
            <a:br>
              <a:rPr lang="fr-FR" sz="2000" kern="1200" baseline="0" dirty="0" smtClean="0"/>
            </a:br>
            <a:r>
              <a:rPr lang="fr-FR" sz="2000" kern="1200" baseline="0" dirty="0" smtClean="0"/>
              <a:t>Monsieur VARIS</a:t>
            </a:r>
            <a:endParaRPr lang="fr-FR" sz="2000" kern="1200" dirty="0"/>
          </a:p>
        </p:txBody>
      </p:sp>
      <p:sp>
        <p:nvSpPr>
          <p:cNvPr id="7" name="Forme libre 6"/>
          <p:cNvSpPr/>
          <p:nvPr/>
        </p:nvSpPr>
        <p:spPr>
          <a:xfrm>
            <a:off x="3347860" y="3140962"/>
            <a:ext cx="2194415" cy="1316649"/>
          </a:xfrm>
          <a:custGeom>
            <a:avLst/>
            <a:gdLst>
              <a:gd name="connsiteX0" fmla="*/ 0 w 2194415"/>
              <a:gd name="connsiteY0" fmla="*/ 0 h 1316649"/>
              <a:gd name="connsiteX1" fmla="*/ 2194415 w 2194415"/>
              <a:gd name="connsiteY1" fmla="*/ 0 h 1316649"/>
              <a:gd name="connsiteX2" fmla="*/ 2194415 w 2194415"/>
              <a:gd name="connsiteY2" fmla="*/ 1316649 h 1316649"/>
              <a:gd name="connsiteX3" fmla="*/ 0 w 2194415"/>
              <a:gd name="connsiteY3" fmla="*/ 1316649 h 1316649"/>
              <a:gd name="connsiteX4" fmla="*/ 0 w 2194415"/>
              <a:gd name="connsiteY4" fmla="*/ 0 h 13166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94415" h="1316649">
                <a:moveTo>
                  <a:pt x="0" y="0"/>
                </a:moveTo>
                <a:lnTo>
                  <a:pt x="2194415" y="0"/>
                </a:lnTo>
                <a:lnTo>
                  <a:pt x="2194415" y="1316649"/>
                </a:lnTo>
                <a:lnTo>
                  <a:pt x="0" y="131664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4">
              <a:hueOff val="-1116192"/>
              <a:satOff val="6725"/>
              <a:lumOff val="539"/>
              <a:alphaOff val="0"/>
            </a:schemeClr>
          </a:fillRef>
          <a:effectRef idx="2">
            <a:schemeClr val="accent4">
              <a:hueOff val="-1116192"/>
              <a:satOff val="6725"/>
              <a:lumOff val="539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0" tIns="76200" rIns="76200" bIns="7620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2000" kern="1200" dirty="0" smtClean="0"/>
              <a:t>Ma tutrice enseignante: Madame DI CONSTENZO</a:t>
            </a:r>
            <a:endParaRPr lang="fr-FR" sz="2000" kern="1200" dirty="0"/>
          </a:p>
        </p:txBody>
      </p:sp>
      <p:sp>
        <p:nvSpPr>
          <p:cNvPr id="8" name="Forme libre 7"/>
          <p:cNvSpPr/>
          <p:nvPr/>
        </p:nvSpPr>
        <p:spPr>
          <a:xfrm>
            <a:off x="5796125" y="1577430"/>
            <a:ext cx="2194415" cy="1316649"/>
          </a:xfrm>
          <a:custGeom>
            <a:avLst/>
            <a:gdLst>
              <a:gd name="connsiteX0" fmla="*/ 0 w 2194415"/>
              <a:gd name="connsiteY0" fmla="*/ 0 h 1316649"/>
              <a:gd name="connsiteX1" fmla="*/ 2194415 w 2194415"/>
              <a:gd name="connsiteY1" fmla="*/ 0 h 1316649"/>
              <a:gd name="connsiteX2" fmla="*/ 2194415 w 2194415"/>
              <a:gd name="connsiteY2" fmla="*/ 1316649 h 1316649"/>
              <a:gd name="connsiteX3" fmla="*/ 0 w 2194415"/>
              <a:gd name="connsiteY3" fmla="*/ 1316649 h 1316649"/>
              <a:gd name="connsiteX4" fmla="*/ 0 w 2194415"/>
              <a:gd name="connsiteY4" fmla="*/ 0 h 13166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94415" h="1316649">
                <a:moveTo>
                  <a:pt x="0" y="0"/>
                </a:moveTo>
                <a:lnTo>
                  <a:pt x="2194415" y="0"/>
                </a:lnTo>
                <a:lnTo>
                  <a:pt x="2194415" y="1316649"/>
                </a:lnTo>
                <a:lnTo>
                  <a:pt x="0" y="131664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4">
              <a:hueOff val="-2232385"/>
              <a:satOff val="13449"/>
              <a:lumOff val="1078"/>
              <a:alphaOff val="0"/>
            </a:schemeClr>
          </a:fillRef>
          <a:effectRef idx="2">
            <a:schemeClr val="accent4">
              <a:hueOff val="-2232385"/>
              <a:satOff val="13449"/>
              <a:lumOff val="1078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0" tIns="76200" rIns="76200" bIns="7620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2000" kern="1200" dirty="0" smtClean="0"/>
              <a:t>Mes tuteurs professionnels: Monsieur MOLIN</a:t>
            </a:r>
            <a:br>
              <a:rPr lang="fr-FR" sz="2000" kern="1200" dirty="0" smtClean="0"/>
            </a:br>
            <a:r>
              <a:rPr lang="fr-FR" sz="2000" kern="1200" dirty="0" smtClean="0"/>
              <a:t>Madame SIMON</a:t>
            </a:r>
            <a:endParaRPr lang="fr-FR" sz="2000" kern="1200" dirty="0"/>
          </a:p>
        </p:txBody>
      </p:sp>
      <p:sp>
        <p:nvSpPr>
          <p:cNvPr id="9" name="Forme libre 8"/>
          <p:cNvSpPr/>
          <p:nvPr/>
        </p:nvSpPr>
        <p:spPr>
          <a:xfrm>
            <a:off x="5768190" y="3115349"/>
            <a:ext cx="2194415" cy="1316649"/>
          </a:xfrm>
          <a:custGeom>
            <a:avLst/>
            <a:gdLst>
              <a:gd name="connsiteX0" fmla="*/ 0 w 2194415"/>
              <a:gd name="connsiteY0" fmla="*/ 0 h 1316649"/>
              <a:gd name="connsiteX1" fmla="*/ 2194415 w 2194415"/>
              <a:gd name="connsiteY1" fmla="*/ 0 h 1316649"/>
              <a:gd name="connsiteX2" fmla="*/ 2194415 w 2194415"/>
              <a:gd name="connsiteY2" fmla="*/ 1316649 h 1316649"/>
              <a:gd name="connsiteX3" fmla="*/ 0 w 2194415"/>
              <a:gd name="connsiteY3" fmla="*/ 1316649 h 1316649"/>
              <a:gd name="connsiteX4" fmla="*/ 0 w 2194415"/>
              <a:gd name="connsiteY4" fmla="*/ 0 h 13166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94415" h="1316649">
                <a:moveTo>
                  <a:pt x="0" y="0"/>
                </a:moveTo>
                <a:lnTo>
                  <a:pt x="2194415" y="0"/>
                </a:lnTo>
                <a:lnTo>
                  <a:pt x="2194415" y="1316649"/>
                </a:lnTo>
                <a:lnTo>
                  <a:pt x="0" y="131664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4">
              <a:hueOff val="-3348577"/>
              <a:satOff val="20174"/>
              <a:lumOff val="1617"/>
              <a:alphaOff val="0"/>
            </a:schemeClr>
          </a:fillRef>
          <a:effectRef idx="2">
            <a:schemeClr val="accent4">
              <a:hueOff val="-3348577"/>
              <a:satOff val="20174"/>
              <a:lumOff val="161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0" tIns="76200" rIns="76200" bIns="7620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2000" kern="1200" dirty="0" smtClean="0"/>
              <a:t>Les responsables de l’usine </a:t>
            </a:r>
            <a:endParaRPr lang="fr-FR" sz="2000" kern="1200" dirty="0"/>
          </a:p>
        </p:txBody>
      </p:sp>
      <p:sp>
        <p:nvSpPr>
          <p:cNvPr id="10" name="Forme libre 9"/>
          <p:cNvSpPr/>
          <p:nvPr/>
        </p:nvSpPr>
        <p:spPr>
          <a:xfrm>
            <a:off x="4561262" y="4651440"/>
            <a:ext cx="2194415" cy="1316649"/>
          </a:xfrm>
          <a:custGeom>
            <a:avLst/>
            <a:gdLst>
              <a:gd name="connsiteX0" fmla="*/ 0 w 2194415"/>
              <a:gd name="connsiteY0" fmla="*/ 0 h 1316649"/>
              <a:gd name="connsiteX1" fmla="*/ 2194415 w 2194415"/>
              <a:gd name="connsiteY1" fmla="*/ 0 h 1316649"/>
              <a:gd name="connsiteX2" fmla="*/ 2194415 w 2194415"/>
              <a:gd name="connsiteY2" fmla="*/ 1316649 h 1316649"/>
              <a:gd name="connsiteX3" fmla="*/ 0 w 2194415"/>
              <a:gd name="connsiteY3" fmla="*/ 1316649 h 1316649"/>
              <a:gd name="connsiteX4" fmla="*/ 0 w 2194415"/>
              <a:gd name="connsiteY4" fmla="*/ 0 h 13166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94415" h="1316649">
                <a:moveTo>
                  <a:pt x="0" y="0"/>
                </a:moveTo>
                <a:lnTo>
                  <a:pt x="2194415" y="0"/>
                </a:lnTo>
                <a:lnTo>
                  <a:pt x="2194415" y="1316649"/>
                </a:lnTo>
                <a:lnTo>
                  <a:pt x="0" y="131664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4">
              <a:hueOff val="-4464770"/>
              <a:satOff val="26899"/>
              <a:lumOff val="2156"/>
              <a:alphaOff val="0"/>
            </a:schemeClr>
          </a:fillRef>
          <a:effectRef idx="2">
            <a:schemeClr val="accent4">
              <a:hueOff val="-4464770"/>
              <a:satOff val="26899"/>
              <a:lumOff val="2156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0" tIns="76200" rIns="76200" bIns="7620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2000" kern="1200" dirty="0" smtClean="0"/>
              <a:t>Les chefs d ’équipe et les opérateurs</a:t>
            </a:r>
            <a:endParaRPr lang="fr-FR" sz="2000" kern="1200" dirty="0"/>
          </a:p>
        </p:txBody>
      </p:sp>
      <p:sp>
        <p:nvSpPr>
          <p:cNvPr id="11" name="ZoneTexte 10"/>
          <p:cNvSpPr txBox="1"/>
          <p:nvPr/>
        </p:nvSpPr>
        <p:spPr>
          <a:xfrm>
            <a:off x="0" y="188640"/>
            <a:ext cx="241176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solidFill>
                  <a:schemeClr val="bg1"/>
                </a:solidFill>
              </a:rPr>
              <a:t>I- Présentation de l’usine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II- Mission majeure: Élaboration du Document Unique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Contexte</a:t>
            </a:r>
          </a:p>
          <a:p>
            <a:r>
              <a:rPr lang="fr-FR" sz="1600" dirty="0" smtClean="0">
                <a:solidFill>
                  <a:schemeClr val="bg1"/>
                </a:solidFill>
              </a:rPr>
              <a:t>Méthode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1-Découpage fonctionnel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2-Identification des dangers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3- Évaluation des risques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4- Plans d’actions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III- Difficultés rencontrées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Conclusion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rgbClr val="FFFF00"/>
                </a:solidFill>
              </a:rPr>
              <a:t>Remerciements</a:t>
            </a:r>
          </a:p>
          <a:p>
            <a:r>
              <a:rPr lang="fr-FR" sz="1600" dirty="0" smtClean="0">
                <a:solidFill>
                  <a:schemeClr val="bg1"/>
                </a:solidFill>
              </a:rPr>
              <a:t>Sources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Sources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2843808" y="1412776"/>
            <a:ext cx="561662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fr-FR" dirty="0" smtClean="0"/>
              <a:t>Évaluation des risques professionnels CNRS</a:t>
            </a:r>
          </a:p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- </a:t>
            </a: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Procédures groupe ACOR D.U</a:t>
            </a:r>
          </a:p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- Dossier ICPE établi en collaboration avec </a:t>
            </a:r>
            <a:r>
              <a:rPr lang="fr-FR" dirty="0" err="1" smtClean="0"/>
              <a:t>Evolutys</a:t>
            </a:r>
            <a:r>
              <a:rPr lang="fr-FR" dirty="0" smtClean="0"/>
              <a:t> </a:t>
            </a:r>
          </a:p>
          <a:p>
            <a:endParaRPr lang="fr-FR" dirty="0" smtClean="0"/>
          </a:p>
          <a:p>
            <a:pPr>
              <a:buFontTx/>
              <a:buChar char="-"/>
            </a:pP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Union des industries et métier de la métallurgie </a:t>
            </a:r>
          </a:p>
          <a:p>
            <a:endParaRPr lang="fr-FR" dirty="0" smtClean="0"/>
          </a:p>
          <a:p>
            <a:pPr>
              <a:buFontTx/>
              <a:buChar char="-"/>
            </a:pPr>
            <a:r>
              <a:rPr lang="fr-FR" dirty="0" smtClean="0"/>
              <a:t>Groupe des Industries Métallurgiques de la région parisienne</a:t>
            </a:r>
          </a:p>
          <a:p>
            <a:endParaRPr lang="fr-FR" dirty="0" smtClean="0"/>
          </a:p>
          <a:p>
            <a:pPr>
              <a:buFontTx/>
              <a:buChar char="-"/>
            </a:pP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Google Image</a:t>
            </a:r>
          </a:p>
          <a:p>
            <a:endParaRPr lang="fr-FR" dirty="0" smtClean="0"/>
          </a:p>
          <a:p>
            <a:pPr>
              <a:buFontTx/>
              <a:buChar char="-"/>
            </a:pPr>
            <a:r>
              <a:rPr lang="fr-FR" dirty="0" smtClean="0"/>
              <a:t>  Manuel Qualité de l’usine</a:t>
            </a:r>
          </a:p>
          <a:p>
            <a:endParaRPr lang="fr-FR" dirty="0" smtClean="0"/>
          </a:p>
          <a:p>
            <a:pPr>
              <a:buFontTx/>
              <a:buChar char="-"/>
            </a:pP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ISO 9001 vers.2008</a:t>
            </a:r>
            <a:r>
              <a:rPr lang="fr-FR" dirty="0" smtClean="0"/>
              <a:t>	</a:t>
            </a:r>
          </a:p>
          <a:p>
            <a:r>
              <a:rPr lang="fr-FR" dirty="0" smtClean="0"/>
              <a:t>	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0" y="188640"/>
            <a:ext cx="241176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solidFill>
                  <a:schemeClr val="bg1"/>
                </a:solidFill>
              </a:rPr>
              <a:t>I- Présentation de l’usine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II- Mission majeure: Élaboration du Document Unique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Contexte</a:t>
            </a:r>
          </a:p>
          <a:p>
            <a:r>
              <a:rPr lang="fr-FR" sz="1600" dirty="0" smtClean="0">
                <a:solidFill>
                  <a:schemeClr val="bg1"/>
                </a:solidFill>
              </a:rPr>
              <a:t>Méthode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1-Découpage fonctionnel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2-Identification des dangers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3- Évaluation des risques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4- Plans d’actions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III- Difficultés rencontrées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Conclusion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Remerciements</a:t>
            </a:r>
          </a:p>
          <a:p>
            <a:r>
              <a:rPr lang="fr-FR" sz="1600" dirty="0" smtClean="0">
                <a:solidFill>
                  <a:srgbClr val="FFFF00"/>
                </a:solidFill>
              </a:rPr>
              <a:t>Sources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www.incendie-securite.fr/wp-content/uploads/2012/09/intervenant-securite-iprp-responsable-securite-entrepris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1412776"/>
            <a:ext cx="4608512" cy="4608513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5868144" y="908720"/>
            <a:ext cx="2376264" cy="1368152"/>
          </a:xfrm>
          <a:prstGeom prst="wedgeRectCallout">
            <a:avLst>
              <a:gd name="adj1" fmla="val -87253"/>
              <a:gd name="adj2" fmla="val 6587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smtClean="0"/>
              <a:t>Merci de votre attention </a:t>
            </a:r>
            <a:endParaRPr lang="fr-FR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395536" y="620688"/>
          <a:ext cx="9001000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Image 2" descr="220px-Riva-Konzern_logo.svg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11560" y="332656"/>
            <a:ext cx="1512168" cy="1491547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179512" y="6453336"/>
            <a:ext cx="12241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>
                <a:solidFill>
                  <a:schemeClr val="bg1"/>
                </a:solidFill>
              </a:rPr>
              <a:t>Google image</a:t>
            </a:r>
            <a:endParaRPr lang="fr-FR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3768" y="692696"/>
            <a:ext cx="3744416" cy="11430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 smtClean="0">
                <a:latin typeface="MV Boli" pitchFamily="2" charset="0"/>
                <a:cs typeface="MV Boli" pitchFamily="2" charset="0"/>
              </a:rPr>
              <a:t>PLAN</a:t>
            </a:r>
            <a:endParaRPr lang="fr-FR" dirty="0">
              <a:latin typeface="MV Boli" pitchFamily="2" charset="0"/>
              <a:cs typeface="MV Boli" pitchFamily="2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3568" y="2204864"/>
            <a:ext cx="8136904" cy="391703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571500" indent="-571500">
              <a:buClr>
                <a:srgbClr val="C00000"/>
              </a:buClr>
              <a:buFont typeface="Wingdings" pitchFamily="2" charset="2"/>
              <a:buChar char=""/>
            </a:pPr>
            <a:endParaRPr lang="fr-FR" dirty="0" smtClean="0"/>
          </a:p>
          <a:p>
            <a:pPr marL="571500" indent="-571500">
              <a:buClr>
                <a:srgbClr val="C00000"/>
              </a:buClr>
              <a:buFont typeface="Wingdings" pitchFamily="2" charset="2"/>
              <a:buChar char=""/>
            </a:pPr>
            <a:r>
              <a:rPr lang="fr-FR" dirty="0" smtClean="0"/>
              <a:t>Présentation de l’usine ACOR Vauvert</a:t>
            </a:r>
          </a:p>
          <a:p>
            <a:pPr marL="571500" indent="-571500">
              <a:buClr>
                <a:srgbClr val="C00000"/>
              </a:buClr>
              <a:buFont typeface="Wingdings" pitchFamily="2" charset="2"/>
              <a:buChar char=""/>
            </a:pPr>
            <a:endParaRPr lang="fr-FR" dirty="0" smtClean="0"/>
          </a:p>
          <a:p>
            <a:pPr marL="571500" indent="-571500">
              <a:buClr>
                <a:srgbClr val="C00000"/>
              </a:buClr>
              <a:buFont typeface="Wingdings" pitchFamily="2" charset="2"/>
              <a:buChar char=""/>
            </a:pPr>
            <a:r>
              <a:rPr lang="fr-FR" dirty="0" smtClean="0"/>
              <a:t>Présentation de la mission majeure: Élaboration du </a:t>
            </a:r>
            <a:r>
              <a:rPr lang="fr-FR" dirty="0"/>
              <a:t>D</a:t>
            </a:r>
            <a:r>
              <a:rPr lang="fr-FR" dirty="0" smtClean="0"/>
              <a:t>ocument Unique (DU) selon la procédure groupe Riva France</a:t>
            </a:r>
          </a:p>
          <a:p>
            <a:pPr marL="571500" indent="-571500">
              <a:buClr>
                <a:srgbClr val="C00000"/>
              </a:buClr>
              <a:buFont typeface="Wingdings" pitchFamily="2" charset="2"/>
              <a:buChar char=""/>
            </a:pPr>
            <a:endParaRPr lang="fr-FR" dirty="0" smtClean="0"/>
          </a:p>
          <a:p>
            <a:pPr marL="571500" indent="-571500">
              <a:buClr>
                <a:srgbClr val="C00000"/>
              </a:buClr>
              <a:buFont typeface="Wingdings" pitchFamily="2" charset="2"/>
              <a:buChar char=""/>
            </a:pPr>
            <a:r>
              <a:rPr lang="fr-FR" dirty="0" smtClean="0"/>
              <a:t>Les difficultés rencontrées</a:t>
            </a:r>
          </a:p>
          <a:p>
            <a:pPr marL="571500" indent="-571500">
              <a:buClr>
                <a:srgbClr val="C00000"/>
              </a:buClr>
              <a:buNone/>
            </a:pPr>
            <a:endParaRPr lang="fr-FR" dirty="0" smtClean="0"/>
          </a:p>
          <a:p>
            <a:pPr marL="571500" indent="-571500">
              <a:buClr>
                <a:srgbClr val="C00000"/>
              </a:buClr>
              <a:buFont typeface="Wingdings" pitchFamily="2" charset="2"/>
              <a:buChar char=""/>
            </a:pPr>
            <a:endParaRPr lang="fr-FR" dirty="0" smtClean="0"/>
          </a:p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179512" y="6453336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Google image</a:t>
            </a:r>
            <a:endParaRPr lang="fr-FR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491880" y="332656"/>
            <a:ext cx="4536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/>
              <a:t>ORGANIGRAMME</a:t>
            </a:r>
            <a:endParaRPr lang="fr-FR" sz="2400" dirty="0"/>
          </a:p>
        </p:txBody>
      </p:sp>
      <p:sp>
        <p:nvSpPr>
          <p:cNvPr id="8" name="Forme libre 7"/>
          <p:cNvSpPr/>
          <p:nvPr/>
        </p:nvSpPr>
        <p:spPr>
          <a:xfrm>
            <a:off x="5835272" y="3520320"/>
            <a:ext cx="2399237" cy="38060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259372"/>
                </a:lnTo>
                <a:lnTo>
                  <a:pt x="2399237" y="259372"/>
                </a:lnTo>
                <a:lnTo>
                  <a:pt x="2399237" y="380606"/>
                </a:lnTo>
              </a:path>
            </a:pathLst>
          </a:custGeom>
          <a:noFill/>
        </p:spPr>
        <p:style>
          <a:lnRef idx="2">
            <a:schemeClr val="accent3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Forme libre 8"/>
          <p:cNvSpPr/>
          <p:nvPr/>
        </p:nvSpPr>
        <p:spPr>
          <a:xfrm>
            <a:off x="5835272" y="3520320"/>
            <a:ext cx="799745" cy="38060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259372"/>
                </a:lnTo>
                <a:lnTo>
                  <a:pt x="799745" y="259372"/>
                </a:lnTo>
                <a:lnTo>
                  <a:pt x="799745" y="380606"/>
                </a:lnTo>
              </a:path>
            </a:pathLst>
          </a:custGeom>
          <a:noFill/>
        </p:spPr>
        <p:style>
          <a:lnRef idx="2">
            <a:schemeClr val="accent3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" name="Forme libre 9"/>
          <p:cNvSpPr/>
          <p:nvPr/>
        </p:nvSpPr>
        <p:spPr>
          <a:xfrm>
            <a:off x="5035526" y="3520320"/>
            <a:ext cx="799745" cy="38060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799745" y="0"/>
                </a:moveTo>
                <a:lnTo>
                  <a:pt x="799745" y="259372"/>
                </a:lnTo>
                <a:lnTo>
                  <a:pt x="0" y="259372"/>
                </a:lnTo>
                <a:lnTo>
                  <a:pt x="0" y="380606"/>
                </a:lnTo>
              </a:path>
            </a:pathLst>
          </a:custGeom>
          <a:noFill/>
        </p:spPr>
        <p:style>
          <a:lnRef idx="2">
            <a:schemeClr val="accent3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1" name="Forme libre 10"/>
          <p:cNvSpPr/>
          <p:nvPr/>
        </p:nvSpPr>
        <p:spPr>
          <a:xfrm>
            <a:off x="3390314" y="4731935"/>
            <a:ext cx="91440" cy="38060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380606"/>
                </a:lnTo>
              </a:path>
            </a:pathLst>
          </a:custGeom>
          <a:noFill/>
        </p:spPr>
        <p:style>
          <a:lnRef idx="2">
            <a:schemeClr val="accent3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2" name="Forme libre 11"/>
          <p:cNvSpPr/>
          <p:nvPr/>
        </p:nvSpPr>
        <p:spPr>
          <a:xfrm>
            <a:off x="3436034" y="3520320"/>
            <a:ext cx="2399237" cy="38060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2399237" y="0"/>
                </a:moveTo>
                <a:lnTo>
                  <a:pt x="2399237" y="259372"/>
                </a:lnTo>
                <a:lnTo>
                  <a:pt x="0" y="259372"/>
                </a:lnTo>
                <a:lnTo>
                  <a:pt x="0" y="380606"/>
                </a:lnTo>
              </a:path>
            </a:pathLst>
          </a:custGeom>
          <a:noFill/>
        </p:spPr>
        <p:style>
          <a:lnRef idx="2">
            <a:schemeClr val="accent3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3" name="Forme libre 12"/>
          <p:cNvSpPr/>
          <p:nvPr/>
        </p:nvSpPr>
        <p:spPr>
          <a:xfrm>
            <a:off x="5789552" y="2308705"/>
            <a:ext cx="91440" cy="38060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380606"/>
                </a:lnTo>
              </a:path>
            </a:pathLst>
          </a:custGeom>
          <a:noFill/>
        </p:spPr>
        <p:style>
          <a:lnRef idx="2">
            <a:schemeClr val="accent3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4" name="Rectangle à coins arrondis 13"/>
          <p:cNvSpPr/>
          <p:nvPr/>
        </p:nvSpPr>
        <p:spPr>
          <a:xfrm>
            <a:off x="5640470" y="5349332"/>
            <a:ext cx="1308674" cy="831008"/>
          </a:xfrm>
          <a:prstGeom prst="roundRect">
            <a:avLst>
              <a:gd name="adj" fmla="val 1000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sp>
      <p:sp>
        <p:nvSpPr>
          <p:cNvPr id="15" name="Forme libre 14"/>
          <p:cNvSpPr/>
          <p:nvPr/>
        </p:nvSpPr>
        <p:spPr>
          <a:xfrm>
            <a:off x="5785878" y="5487470"/>
            <a:ext cx="1308674" cy="831008"/>
          </a:xfrm>
          <a:custGeom>
            <a:avLst/>
            <a:gdLst>
              <a:gd name="connsiteX0" fmla="*/ 0 w 1308674"/>
              <a:gd name="connsiteY0" fmla="*/ 83101 h 831008"/>
              <a:gd name="connsiteX1" fmla="*/ 24340 w 1308674"/>
              <a:gd name="connsiteY1" fmla="*/ 24340 h 831008"/>
              <a:gd name="connsiteX2" fmla="*/ 83101 w 1308674"/>
              <a:gd name="connsiteY2" fmla="*/ 0 h 831008"/>
              <a:gd name="connsiteX3" fmla="*/ 1225573 w 1308674"/>
              <a:gd name="connsiteY3" fmla="*/ 0 h 831008"/>
              <a:gd name="connsiteX4" fmla="*/ 1284334 w 1308674"/>
              <a:gd name="connsiteY4" fmla="*/ 24340 h 831008"/>
              <a:gd name="connsiteX5" fmla="*/ 1308674 w 1308674"/>
              <a:gd name="connsiteY5" fmla="*/ 83101 h 831008"/>
              <a:gd name="connsiteX6" fmla="*/ 1308674 w 1308674"/>
              <a:gd name="connsiteY6" fmla="*/ 747907 h 831008"/>
              <a:gd name="connsiteX7" fmla="*/ 1284334 w 1308674"/>
              <a:gd name="connsiteY7" fmla="*/ 806668 h 831008"/>
              <a:gd name="connsiteX8" fmla="*/ 1225573 w 1308674"/>
              <a:gd name="connsiteY8" fmla="*/ 831008 h 831008"/>
              <a:gd name="connsiteX9" fmla="*/ 83101 w 1308674"/>
              <a:gd name="connsiteY9" fmla="*/ 831008 h 831008"/>
              <a:gd name="connsiteX10" fmla="*/ 24340 w 1308674"/>
              <a:gd name="connsiteY10" fmla="*/ 806668 h 831008"/>
              <a:gd name="connsiteX11" fmla="*/ 0 w 1308674"/>
              <a:gd name="connsiteY11" fmla="*/ 747907 h 831008"/>
              <a:gd name="connsiteX12" fmla="*/ 0 w 1308674"/>
              <a:gd name="connsiteY12" fmla="*/ 83101 h 831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08674" h="831008">
                <a:moveTo>
                  <a:pt x="0" y="83101"/>
                </a:moveTo>
                <a:cubicBezTo>
                  <a:pt x="0" y="61061"/>
                  <a:pt x="8755" y="39924"/>
                  <a:pt x="24340" y="24340"/>
                </a:cubicBezTo>
                <a:cubicBezTo>
                  <a:pt x="39924" y="8756"/>
                  <a:pt x="61062" y="0"/>
                  <a:pt x="83101" y="0"/>
                </a:cubicBezTo>
                <a:lnTo>
                  <a:pt x="1225573" y="0"/>
                </a:lnTo>
                <a:cubicBezTo>
                  <a:pt x="1247613" y="0"/>
                  <a:pt x="1268750" y="8755"/>
                  <a:pt x="1284334" y="24340"/>
                </a:cubicBezTo>
                <a:cubicBezTo>
                  <a:pt x="1299918" y="39924"/>
                  <a:pt x="1308674" y="61062"/>
                  <a:pt x="1308674" y="83101"/>
                </a:cubicBezTo>
                <a:lnTo>
                  <a:pt x="1308674" y="747907"/>
                </a:lnTo>
                <a:cubicBezTo>
                  <a:pt x="1308674" y="769947"/>
                  <a:pt x="1299919" y="791084"/>
                  <a:pt x="1284334" y="806668"/>
                </a:cubicBezTo>
                <a:cubicBezTo>
                  <a:pt x="1268750" y="822252"/>
                  <a:pt x="1247612" y="831008"/>
                  <a:pt x="1225573" y="831008"/>
                </a:cubicBezTo>
                <a:lnTo>
                  <a:pt x="83101" y="831008"/>
                </a:lnTo>
                <a:cubicBezTo>
                  <a:pt x="61061" y="831008"/>
                  <a:pt x="39924" y="822253"/>
                  <a:pt x="24340" y="806668"/>
                </a:cubicBezTo>
                <a:cubicBezTo>
                  <a:pt x="8756" y="791084"/>
                  <a:pt x="0" y="769946"/>
                  <a:pt x="0" y="747907"/>
                </a:cubicBezTo>
                <a:lnTo>
                  <a:pt x="0" y="83101"/>
                </a:lnTo>
                <a:close/>
              </a:path>
            </a:pathLst>
          </a:cu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6249" tIns="66249" rIns="66249" bIns="66249" numCol="1" spcCol="1270" anchor="ctr" anchorCtr="0">
            <a:noAutofit/>
          </a:bodyPr>
          <a:lstStyle/>
          <a:p>
            <a:pPr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050" kern="1200"/>
              <a:t>Apprenti QSE</a:t>
            </a:r>
            <a:br>
              <a:rPr lang="fr-FR" sz="1050" kern="1200"/>
            </a:br>
            <a:r>
              <a:rPr lang="fr-FR" sz="1050" kern="1200"/>
              <a:t>Alexandre MORONI</a:t>
            </a:r>
          </a:p>
        </p:txBody>
      </p:sp>
      <p:sp>
        <p:nvSpPr>
          <p:cNvPr id="16" name="Rectangle à coins arrondis 15"/>
          <p:cNvSpPr/>
          <p:nvPr/>
        </p:nvSpPr>
        <p:spPr>
          <a:xfrm>
            <a:off x="2300865" y="1341461"/>
            <a:ext cx="1308674" cy="831008"/>
          </a:xfrm>
          <a:prstGeom prst="roundRect">
            <a:avLst>
              <a:gd name="adj" fmla="val 1000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sp>
      <p:sp>
        <p:nvSpPr>
          <p:cNvPr id="17" name="Forme libre 16"/>
          <p:cNvSpPr/>
          <p:nvPr/>
        </p:nvSpPr>
        <p:spPr>
          <a:xfrm>
            <a:off x="2446273" y="1479599"/>
            <a:ext cx="1308674" cy="831008"/>
          </a:xfrm>
          <a:custGeom>
            <a:avLst/>
            <a:gdLst>
              <a:gd name="connsiteX0" fmla="*/ 0 w 1308674"/>
              <a:gd name="connsiteY0" fmla="*/ 83101 h 831008"/>
              <a:gd name="connsiteX1" fmla="*/ 24340 w 1308674"/>
              <a:gd name="connsiteY1" fmla="*/ 24340 h 831008"/>
              <a:gd name="connsiteX2" fmla="*/ 83101 w 1308674"/>
              <a:gd name="connsiteY2" fmla="*/ 0 h 831008"/>
              <a:gd name="connsiteX3" fmla="*/ 1225573 w 1308674"/>
              <a:gd name="connsiteY3" fmla="*/ 0 h 831008"/>
              <a:gd name="connsiteX4" fmla="*/ 1284334 w 1308674"/>
              <a:gd name="connsiteY4" fmla="*/ 24340 h 831008"/>
              <a:gd name="connsiteX5" fmla="*/ 1308674 w 1308674"/>
              <a:gd name="connsiteY5" fmla="*/ 83101 h 831008"/>
              <a:gd name="connsiteX6" fmla="*/ 1308674 w 1308674"/>
              <a:gd name="connsiteY6" fmla="*/ 747907 h 831008"/>
              <a:gd name="connsiteX7" fmla="*/ 1284334 w 1308674"/>
              <a:gd name="connsiteY7" fmla="*/ 806668 h 831008"/>
              <a:gd name="connsiteX8" fmla="*/ 1225573 w 1308674"/>
              <a:gd name="connsiteY8" fmla="*/ 831008 h 831008"/>
              <a:gd name="connsiteX9" fmla="*/ 83101 w 1308674"/>
              <a:gd name="connsiteY9" fmla="*/ 831008 h 831008"/>
              <a:gd name="connsiteX10" fmla="*/ 24340 w 1308674"/>
              <a:gd name="connsiteY10" fmla="*/ 806668 h 831008"/>
              <a:gd name="connsiteX11" fmla="*/ 0 w 1308674"/>
              <a:gd name="connsiteY11" fmla="*/ 747907 h 831008"/>
              <a:gd name="connsiteX12" fmla="*/ 0 w 1308674"/>
              <a:gd name="connsiteY12" fmla="*/ 83101 h 831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08674" h="831008">
                <a:moveTo>
                  <a:pt x="0" y="83101"/>
                </a:moveTo>
                <a:cubicBezTo>
                  <a:pt x="0" y="61061"/>
                  <a:pt x="8755" y="39924"/>
                  <a:pt x="24340" y="24340"/>
                </a:cubicBezTo>
                <a:cubicBezTo>
                  <a:pt x="39924" y="8756"/>
                  <a:pt x="61062" y="0"/>
                  <a:pt x="83101" y="0"/>
                </a:cubicBezTo>
                <a:lnTo>
                  <a:pt x="1225573" y="0"/>
                </a:lnTo>
                <a:cubicBezTo>
                  <a:pt x="1247613" y="0"/>
                  <a:pt x="1268750" y="8755"/>
                  <a:pt x="1284334" y="24340"/>
                </a:cubicBezTo>
                <a:cubicBezTo>
                  <a:pt x="1299918" y="39924"/>
                  <a:pt x="1308674" y="61062"/>
                  <a:pt x="1308674" y="83101"/>
                </a:cubicBezTo>
                <a:lnTo>
                  <a:pt x="1308674" y="747907"/>
                </a:lnTo>
                <a:cubicBezTo>
                  <a:pt x="1308674" y="769947"/>
                  <a:pt x="1299919" y="791084"/>
                  <a:pt x="1284334" y="806668"/>
                </a:cubicBezTo>
                <a:cubicBezTo>
                  <a:pt x="1268750" y="822252"/>
                  <a:pt x="1247612" y="831008"/>
                  <a:pt x="1225573" y="831008"/>
                </a:cubicBezTo>
                <a:lnTo>
                  <a:pt x="83101" y="831008"/>
                </a:lnTo>
                <a:cubicBezTo>
                  <a:pt x="61061" y="831008"/>
                  <a:pt x="39924" y="822253"/>
                  <a:pt x="24340" y="806668"/>
                </a:cubicBezTo>
                <a:cubicBezTo>
                  <a:pt x="8756" y="791084"/>
                  <a:pt x="0" y="769946"/>
                  <a:pt x="0" y="747907"/>
                </a:cubicBezTo>
                <a:lnTo>
                  <a:pt x="0" y="83101"/>
                </a:lnTo>
                <a:close/>
              </a:path>
            </a:pathLst>
          </a:cu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6249" tIns="66249" rIns="66249" bIns="66249" numCol="1" spcCol="1270" anchor="ctr" anchorCtr="0">
            <a:noAutofit/>
          </a:bodyPr>
          <a:lstStyle/>
          <a:p>
            <a:pPr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050" kern="1200" dirty="0"/>
              <a:t>Responsable QSE ACOR France</a:t>
            </a:r>
            <a:br>
              <a:rPr lang="fr-FR" sz="1050" kern="1200" dirty="0"/>
            </a:br>
            <a:r>
              <a:rPr lang="fr-FR" sz="1050" kern="1200" dirty="0" smtClean="0"/>
              <a:t>Jean-Claude</a:t>
            </a:r>
            <a:br>
              <a:rPr lang="fr-FR" sz="1050" kern="1200" dirty="0" smtClean="0"/>
            </a:br>
            <a:r>
              <a:rPr lang="fr-FR" sz="1050" kern="1200" dirty="0" smtClean="0"/>
              <a:t>TIMBERT</a:t>
            </a:r>
            <a:endParaRPr lang="fr-FR" sz="1050" kern="1200" dirty="0"/>
          </a:p>
        </p:txBody>
      </p:sp>
      <p:sp>
        <p:nvSpPr>
          <p:cNvPr id="18" name="Rectangle à coins arrondis 17"/>
          <p:cNvSpPr/>
          <p:nvPr/>
        </p:nvSpPr>
        <p:spPr>
          <a:xfrm>
            <a:off x="5180934" y="1477697"/>
            <a:ext cx="1308674" cy="831008"/>
          </a:xfrm>
          <a:prstGeom prst="roundRect">
            <a:avLst>
              <a:gd name="adj" fmla="val 1000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sp>
      <p:sp>
        <p:nvSpPr>
          <p:cNvPr id="19" name="Forme libre 18"/>
          <p:cNvSpPr/>
          <p:nvPr/>
        </p:nvSpPr>
        <p:spPr>
          <a:xfrm>
            <a:off x="5326343" y="1615834"/>
            <a:ext cx="1308674" cy="831008"/>
          </a:xfrm>
          <a:custGeom>
            <a:avLst/>
            <a:gdLst>
              <a:gd name="connsiteX0" fmla="*/ 0 w 1308674"/>
              <a:gd name="connsiteY0" fmla="*/ 83101 h 831008"/>
              <a:gd name="connsiteX1" fmla="*/ 24340 w 1308674"/>
              <a:gd name="connsiteY1" fmla="*/ 24340 h 831008"/>
              <a:gd name="connsiteX2" fmla="*/ 83101 w 1308674"/>
              <a:gd name="connsiteY2" fmla="*/ 0 h 831008"/>
              <a:gd name="connsiteX3" fmla="*/ 1225573 w 1308674"/>
              <a:gd name="connsiteY3" fmla="*/ 0 h 831008"/>
              <a:gd name="connsiteX4" fmla="*/ 1284334 w 1308674"/>
              <a:gd name="connsiteY4" fmla="*/ 24340 h 831008"/>
              <a:gd name="connsiteX5" fmla="*/ 1308674 w 1308674"/>
              <a:gd name="connsiteY5" fmla="*/ 83101 h 831008"/>
              <a:gd name="connsiteX6" fmla="*/ 1308674 w 1308674"/>
              <a:gd name="connsiteY6" fmla="*/ 747907 h 831008"/>
              <a:gd name="connsiteX7" fmla="*/ 1284334 w 1308674"/>
              <a:gd name="connsiteY7" fmla="*/ 806668 h 831008"/>
              <a:gd name="connsiteX8" fmla="*/ 1225573 w 1308674"/>
              <a:gd name="connsiteY8" fmla="*/ 831008 h 831008"/>
              <a:gd name="connsiteX9" fmla="*/ 83101 w 1308674"/>
              <a:gd name="connsiteY9" fmla="*/ 831008 h 831008"/>
              <a:gd name="connsiteX10" fmla="*/ 24340 w 1308674"/>
              <a:gd name="connsiteY10" fmla="*/ 806668 h 831008"/>
              <a:gd name="connsiteX11" fmla="*/ 0 w 1308674"/>
              <a:gd name="connsiteY11" fmla="*/ 747907 h 831008"/>
              <a:gd name="connsiteX12" fmla="*/ 0 w 1308674"/>
              <a:gd name="connsiteY12" fmla="*/ 83101 h 831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08674" h="831008">
                <a:moveTo>
                  <a:pt x="0" y="83101"/>
                </a:moveTo>
                <a:cubicBezTo>
                  <a:pt x="0" y="61061"/>
                  <a:pt x="8755" y="39924"/>
                  <a:pt x="24340" y="24340"/>
                </a:cubicBezTo>
                <a:cubicBezTo>
                  <a:pt x="39924" y="8756"/>
                  <a:pt x="61062" y="0"/>
                  <a:pt x="83101" y="0"/>
                </a:cubicBezTo>
                <a:lnTo>
                  <a:pt x="1225573" y="0"/>
                </a:lnTo>
                <a:cubicBezTo>
                  <a:pt x="1247613" y="0"/>
                  <a:pt x="1268750" y="8755"/>
                  <a:pt x="1284334" y="24340"/>
                </a:cubicBezTo>
                <a:cubicBezTo>
                  <a:pt x="1299918" y="39924"/>
                  <a:pt x="1308674" y="61062"/>
                  <a:pt x="1308674" y="83101"/>
                </a:cubicBezTo>
                <a:lnTo>
                  <a:pt x="1308674" y="747907"/>
                </a:lnTo>
                <a:cubicBezTo>
                  <a:pt x="1308674" y="769947"/>
                  <a:pt x="1299919" y="791084"/>
                  <a:pt x="1284334" y="806668"/>
                </a:cubicBezTo>
                <a:cubicBezTo>
                  <a:pt x="1268750" y="822252"/>
                  <a:pt x="1247612" y="831008"/>
                  <a:pt x="1225573" y="831008"/>
                </a:cubicBezTo>
                <a:lnTo>
                  <a:pt x="83101" y="831008"/>
                </a:lnTo>
                <a:cubicBezTo>
                  <a:pt x="61061" y="831008"/>
                  <a:pt x="39924" y="822253"/>
                  <a:pt x="24340" y="806668"/>
                </a:cubicBezTo>
                <a:cubicBezTo>
                  <a:pt x="8756" y="791084"/>
                  <a:pt x="0" y="769946"/>
                  <a:pt x="0" y="747907"/>
                </a:cubicBezTo>
                <a:lnTo>
                  <a:pt x="0" y="83101"/>
                </a:lnTo>
                <a:close/>
              </a:path>
            </a:pathLst>
          </a:cu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6249" tIns="66249" rIns="66249" bIns="66249" numCol="1" spcCol="1270" anchor="ctr" anchorCtr="0">
            <a:noAutofit/>
          </a:bodyPr>
          <a:lstStyle/>
          <a:p>
            <a:pPr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050" kern="1200"/>
              <a:t>Directeur Général</a:t>
            </a:r>
            <a:br>
              <a:rPr lang="fr-FR" sz="1050" kern="1200"/>
            </a:br>
            <a:r>
              <a:rPr lang="fr-FR" sz="1050" kern="1200"/>
              <a:t>Pascal VARIS</a:t>
            </a:r>
          </a:p>
        </p:txBody>
      </p:sp>
      <p:sp>
        <p:nvSpPr>
          <p:cNvPr id="20" name="Rectangle à coins arrondis 19"/>
          <p:cNvSpPr/>
          <p:nvPr/>
        </p:nvSpPr>
        <p:spPr>
          <a:xfrm>
            <a:off x="5180934" y="2689311"/>
            <a:ext cx="1308674" cy="831008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1" name="Forme libre 20"/>
          <p:cNvSpPr/>
          <p:nvPr/>
        </p:nvSpPr>
        <p:spPr>
          <a:xfrm>
            <a:off x="5326343" y="2827449"/>
            <a:ext cx="1308674" cy="831008"/>
          </a:xfrm>
          <a:custGeom>
            <a:avLst/>
            <a:gdLst>
              <a:gd name="connsiteX0" fmla="*/ 0 w 1308674"/>
              <a:gd name="connsiteY0" fmla="*/ 83101 h 831008"/>
              <a:gd name="connsiteX1" fmla="*/ 24340 w 1308674"/>
              <a:gd name="connsiteY1" fmla="*/ 24340 h 831008"/>
              <a:gd name="connsiteX2" fmla="*/ 83101 w 1308674"/>
              <a:gd name="connsiteY2" fmla="*/ 0 h 831008"/>
              <a:gd name="connsiteX3" fmla="*/ 1225573 w 1308674"/>
              <a:gd name="connsiteY3" fmla="*/ 0 h 831008"/>
              <a:gd name="connsiteX4" fmla="*/ 1284334 w 1308674"/>
              <a:gd name="connsiteY4" fmla="*/ 24340 h 831008"/>
              <a:gd name="connsiteX5" fmla="*/ 1308674 w 1308674"/>
              <a:gd name="connsiteY5" fmla="*/ 83101 h 831008"/>
              <a:gd name="connsiteX6" fmla="*/ 1308674 w 1308674"/>
              <a:gd name="connsiteY6" fmla="*/ 747907 h 831008"/>
              <a:gd name="connsiteX7" fmla="*/ 1284334 w 1308674"/>
              <a:gd name="connsiteY7" fmla="*/ 806668 h 831008"/>
              <a:gd name="connsiteX8" fmla="*/ 1225573 w 1308674"/>
              <a:gd name="connsiteY8" fmla="*/ 831008 h 831008"/>
              <a:gd name="connsiteX9" fmla="*/ 83101 w 1308674"/>
              <a:gd name="connsiteY9" fmla="*/ 831008 h 831008"/>
              <a:gd name="connsiteX10" fmla="*/ 24340 w 1308674"/>
              <a:gd name="connsiteY10" fmla="*/ 806668 h 831008"/>
              <a:gd name="connsiteX11" fmla="*/ 0 w 1308674"/>
              <a:gd name="connsiteY11" fmla="*/ 747907 h 831008"/>
              <a:gd name="connsiteX12" fmla="*/ 0 w 1308674"/>
              <a:gd name="connsiteY12" fmla="*/ 83101 h 831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08674" h="831008">
                <a:moveTo>
                  <a:pt x="0" y="83101"/>
                </a:moveTo>
                <a:cubicBezTo>
                  <a:pt x="0" y="61061"/>
                  <a:pt x="8755" y="39924"/>
                  <a:pt x="24340" y="24340"/>
                </a:cubicBezTo>
                <a:cubicBezTo>
                  <a:pt x="39924" y="8756"/>
                  <a:pt x="61062" y="0"/>
                  <a:pt x="83101" y="0"/>
                </a:cubicBezTo>
                <a:lnTo>
                  <a:pt x="1225573" y="0"/>
                </a:lnTo>
                <a:cubicBezTo>
                  <a:pt x="1247613" y="0"/>
                  <a:pt x="1268750" y="8755"/>
                  <a:pt x="1284334" y="24340"/>
                </a:cubicBezTo>
                <a:cubicBezTo>
                  <a:pt x="1299918" y="39924"/>
                  <a:pt x="1308674" y="61062"/>
                  <a:pt x="1308674" y="83101"/>
                </a:cubicBezTo>
                <a:lnTo>
                  <a:pt x="1308674" y="747907"/>
                </a:lnTo>
                <a:cubicBezTo>
                  <a:pt x="1308674" y="769947"/>
                  <a:pt x="1299919" y="791084"/>
                  <a:pt x="1284334" y="806668"/>
                </a:cubicBezTo>
                <a:cubicBezTo>
                  <a:pt x="1268750" y="822252"/>
                  <a:pt x="1247612" y="831008"/>
                  <a:pt x="1225573" y="831008"/>
                </a:cubicBezTo>
                <a:lnTo>
                  <a:pt x="83101" y="831008"/>
                </a:lnTo>
                <a:cubicBezTo>
                  <a:pt x="61061" y="831008"/>
                  <a:pt x="39924" y="822253"/>
                  <a:pt x="24340" y="806668"/>
                </a:cubicBezTo>
                <a:cubicBezTo>
                  <a:pt x="8756" y="791084"/>
                  <a:pt x="0" y="769946"/>
                  <a:pt x="0" y="747907"/>
                </a:cubicBezTo>
                <a:lnTo>
                  <a:pt x="0" y="83101"/>
                </a:lnTo>
                <a:close/>
              </a:path>
            </a:pathLst>
          </a:custGeom>
        </p:spPr>
        <p:style>
          <a:lnRef idx="2">
            <a:schemeClr val="accent3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6249" tIns="66249" rIns="66249" bIns="66249" numCol="1" spcCol="1270" anchor="ctr" anchorCtr="0">
            <a:noAutofit/>
          </a:bodyPr>
          <a:lstStyle/>
          <a:p>
            <a:pPr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050" kern="1200" dirty="0"/>
              <a:t>Direction</a:t>
            </a:r>
            <a:br>
              <a:rPr lang="fr-FR" sz="1050" kern="1200" dirty="0"/>
            </a:br>
            <a:r>
              <a:rPr lang="fr-FR" sz="1050" kern="1200" dirty="0"/>
              <a:t>Yann MOLIN</a:t>
            </a:r>
            <a:br>
              <a:rPr lang="fr-FR" sz="1050" kern="1200" dirty="0"/>
            </a:br>
            <a:r>
              <a:rPr lang="fr-FR" sz="1050" kern="1200" dirty="0"/>
              <a:t>(Départ Mars 2013)</a:t>
            </a:r>
            <a:br>
              <a:rPr lang="fr-FR" sz="1050" kern="1200" dirty="0"/>
            </a:br>
            <a:endParaRPr lang="fr-FR" sz="1050" kern="1200" dirty="0"/>
          </a:p>
        </p:txBody>
      </p:sp>
      <p:sp>
        <p:nvSpPr>
          <p:cNvPr id="22" name="Rectangle à coins arrondis 21"/>
          <p:cNvSpPr/>
          <p:nvPr/>
        </p:nvSpPr>
        <p:spPr>
          <a:xfrm>
            <a:off x="2781697" y="3900926"/>
            <a:ext cx="1308674" cy="831008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3" name="Forme libre 22"/>
          <p:cNvSpPr/>
          <p:nvPr/>
        </p:nvSpPr>
        <p:spPr>
          <a:xfrm>
            <a:off x="2927105" y="4039064"/>
            <a:ext cx="1308674" cy="831008"/>
          </a:xfrm>
          <a:custGeom>
            <a:avLst/>
            <a:gdLst>
              <a:gd name="connsiteX0" fmla="*/ 0 w 1308674"/>
              <a:gd name="connsiteY0" fmla="*/ 83101 h 831008"/>
              <a:gd name="connsiteX1" fmla="*/ 24340 w 1308674"/>
              <a:gd name="connsiteY1" fmla="*/ 24340 h 831008"/>
              <a:gd name="connsiteX2" fmla="*/ 83101 w 1308674"/>
              <a:gd name="connsiteY2" fmla="*/ 0 h 831008"/>
              <a:gd name="connsiteX3" fmla="*/ 1225573 w 1308674"/>
              <a:gd name="connsiteY3" fmla="*/ 0 h 831008"/>
              <a:gd name="connsiteX4" fmla="*/ 1284334 w 1308674"/>
              <a:gd name="connsiteY4" fmla="*/ 24340 h 831008"/>
              <a:gd name="connsiteX5" fmla="*/ 1308674 w 1308674"/>
              <a:gd name="connsiteY5" fmla="*/ 83101 h 831008"/>
              <a:gd name="connsiteX6" fmla="*/ 1308674 w 1308674"/>
              <a:gd name="connsiteY6" fmla="*/ 747907 h 831008"/>
              <a:gd name="connsiteX7" fmla="*/ 1284334 w 1308674"/>
              <a:gd name="connsiteY7" fmla="*/ 806668 h 831008"/>
              <a:gd name="connsiteX8" fmla="*/ 1225573 w 1308674"/>
              <a:gd name="connsiteY8" fmla="*/ 831008 h 831008"/>
              <a:gd name="connsiteX9" fmla="*/ 83101 w 1308674"/>
              <a:gd name="connsiteY9" fmla="*/ 831008 h 831008"/>
              <a:gd name="connsiteX10" fmla="*/ 24340 w 1308674"/>
              <a:gd name="connsiteY10" fmla="*/ 806668 h 831008"/>
              <a:gd name="connsiteX11" fmla="*/ 0 w 1308674"/>
              <a:gd name="connsiteY11" fmla="*/ 747907 h 831008"/>
              <a:gd name="connsiteX12" fmla="*/ 0 w 1308674"/>
              <a:gd name="connsiteY12" fmla="*/ 83101 h 831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08674" h="831008">
                <a:moveTo>
                  <a:pt x="0" y="83101"/>
                </a:moveTo>
                <a:cubicBezTo>
                  <a:pt x="0" y="61061"/>
                  <a:pt x="8755" y="39924"/>
                  <a:pt x="24340" y="24340"/>
                </a:cubicBezTo>
                <a:cubicBezTo>
                  <a:pt x="39924" y="8756"/>
                  <a:pt x="61062" y="0"/>
                  <a:pt x="83101" y="0"/>
                </a:cubicBezTo>
                <a:lnTo>
                  <a:pt x="1225573" y="0"/>
                </a:lnTo>
                <a:cubicBezTo>
                  <a:pt x="1247613" y="0"/>
                  <a:pt x="1268750" y="8755"/>
                  <a:pt x="1284334" y="24340"/>
                </a:cubicBezTo>
                <a:cubicBezTo>
                  <a:pt x="1299918" y="39924"/>
                  <a:pt x="1308674" y="61062"/>
                  <a:pt x="1308674" y="83101"/>
                </a:cubicBezTo>
                <a:lnTo>
                  <a:pt x="1308674" y="747907"/>
                </a:lnTo>
                <a:cubicBezTo>
                  <a:pt x="1308674" y="769947"/>
                  <a:pt x="1299919" y="791084"/>
                  <a:pt x="1284334" y="806668"/>
                </a:cubicBezTo>
                <a:cubicBezTo>
                  <a:pt x="1268750" y="822252"/>
                  <a:pt x="1247612" y="831008"/>
                  <a:pt x="1225573" y="831008"/>
                </a:cubicBezTo>
                <a:lnTo>
                  <a:pt x="83101" y="831008"/>
                </a:lnTo>
                <a:cubicBezTo>
                  <a:pt x="61061" y="831008"/>
                  <a:pt x="39924" y="822253"/>
                  <a:pt x="24340" y="806668"/>
                </a:cubicBezTo>
                <a:cubicBezTo>
                  <a:pt x="8756" y="791084"/>
                  <a:pt x="0" y="769946"/>
                  <a:pt x="0" y="747907"/>
                </a:cubicBezTo>
                <a:lnTo>
                  <a:pt x="0" y="83101"/>
                </a:lnTo>
                <a:close/>
              </a:path>
            </a:pathLst>
          </a:custGeom>
        </p:spPr>
        <p:style>
          <a:lnRef idx="2">
            <a:schemeClr val="accent3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6249" tIns="66249" rIns="66249" bIns="66249" numCol="1" spcCol="1270" anchor="ctr" anchorCtr="0">
            <a:noAutofit/>
          </a:bodyPr>
          <a:lstStyle/>
          <a:p>
            <a:pPr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050" kern="1200" dirty="0"/>
              <a:t>Production</a:t>
            </a:r>
            <a:br>
              <a:rPr lang="fr-FR" sz="1050" kern="1200" dirty="0"/>
            </a:br>
            <a:r>
              <a:rPr lang="fr-FR" sz="1050" kern="1200" dirty="0"/>
              <a:t>Jean-Louis </a:t>
            </a:r>
            <a:r>
              <a:rPr lang="fr-FR" sz="1050" kern="1200" dirty="0" smtClean="0"/>
              <a:t>TOURREAU</a:t>
            </a:r>
            <a:endParaRPr lang="fr-FR" sz="1050" kern="1200" dirty="0"/>
          </a:p>
        </p:txBody>
      </p:sp>
      <p:sp>
        <p:nvSpPr>
          <p:cNvPr id="24" name="Rectangle à coins arrondis 23"/>
          <p:cNvSpPr/>
          <p:nvPr/>
        </p:nvSpPr>
        <p:spPr>
          <a:xfrm>
            <a:off x="2769003" y="5112541"/>
            <a:ext cx="1334063" cy="831008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5" name="Forme libre 24"/>
          <p:cNvSpPr/>
          <p:nvPr/>
        </p:nvSpPr>
        <p:spPr>
          <a:xfrm>
            <a:off x="2914411" y="5250679"/>
            <a:ext cx="1334063" cy="831008"/>
          </a:xfrm>
          <a:custGeom>
            <a:avLst/>
            <a:gdLst>
              <a:gd name="connsiteX0" fmla="*/ 0 w 1334063"/>
              <a:gd name="connsiteY0" fmla="*/ 83101 h 831008"/>
              <a:gd name="connsiteX1" fmla="*/ 24340 w 1334063"/>
              <a:gd name="connsiteY1" fmla="*/ 24340 h 831008"/>
              <a:gd name="connsiteX2" fmla="*/ 83101 w 1334063"/>
              <a:gd name="connsiteY2" fmla="*/ 0 h 831008"/>
              <a:gd name="connsiteX3" fmla="*/ 1250962 w 1334063"/>
              <a:gd name="connsiteY3" fmla="*/ 0 h 831008"/>
              <a:gd name="connsiteX4" fmla="*/ 1309723 w 1334063"/>
              <a:gd name="connsiteY4" fmla="*/ 24340 h 831008"/>
              <a:gd name="connsiteX5" fmla="*/ 1334063 w 1334063"/>
              <a:gd name="connsiteY5" fmla="*/ 83101 h 831008"/>
              <a:gd name="connsiteX6" fmla="*/ 1334063 w 1334063"/>
              <a:gd name="connsiteY6" fmla="*/ 747907 h 831008"/>
              <a:gd name="connsiteX7" fmla="*/ 1309723 w 1334063"/>
              <a:gd name="connsiteY7" fmla="*/ 806668 h 831008"/>
              <a:gd name="connsiteX8" fmla="*/ 1250962 w 1334063"/>
              <a:gd name="connsiteY8" fmla="*/ 831008 h 831008"/>
              <a:gd name="connsiteX9" fmla="*/ 83101 w 1334063"/>
              <a:gd name="connsiteY9" fmla="*/ 831008 h 831008"/>
              <a:gd name="connsiteX10" fmla="*/ 24340 w 1334063"/>
              <a:gd name="connsiteY10" fmla="*/ 806668 h 831008"/>
              <a:gd name="connsiteX11" fmla="*/ 0 w 1334063"/>
              <a:gd name="connsiteY11" fmla="*/ 747907 h 831008"/>
              <a:gd name="connsiteX12" fmla="*/ 0 w 1334063"/>
              <a:gd name="connsiteY12" fmla="*/ 83101 h 831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34063" h="831008">
                <a:moveTo>
                  <a:pt x="0" y="83101"/>
                </a:moveTo>
                <a:cubicBezTo>
                  <a:pt x="0" y="61061"/>
                  <a:pt x="8755" y="39924"/>
                  <a:pt x="24340" y="24340"/>
                </a:cubicBezTo>
                <a:cubicBezTo>
                  <a:pt x="39924" y="8756"/>
                  <a:pt x="61062" y="0"/>
                  <a:pt x="83101" y="0"/>
                </a:cubicBezTo>
                <a:lnTo>
                  <a:pt x="1250962" y="0"/>
                </a:lnTo>
                <a:cubicBezTo>
                  <a:pt x="1273002" y="0"/>
                  <a:pt x="1294139" y="8755"/>
                  <a:pt x="1309723" y="24340"/>
                </a:cubicBezTo>
                <a:cubicBezTo>
                  <a:pt x="1325307" y="39924"/>
                  <a:pt x="1334063" y="61062"/>
                  <a:pt x="1334063" y="83101"/>
                </a:cubicBezTo>
                <a:lnTo>
                  <a:pt x="1334063" y="747907"/>
                </a:lnTo>
                <a:cubicBezTo>
                  <a:pt x="1334063" y="769947"/>
                  <a:pt x="1325308" y="791084"/>
                  <a:pt x="1309723" y="806668"/>
                </a:cubicBezTo>
                <a:cubicBezTo>
                  <a:pt x="1294139" y="822252"/>
                  <a:pt x="1273001" y="831008"/>
                  <a:pt x="1250962" y="831008"/>
                </a:cubicBezTo>
                <a:lnTo>
                  <a:pt x="83101" y="831008"/>
                </a:lnTo>
                <a:cubicBezTo>
                  <a:pt x="61061" y="831008"/>
                  <a:pt x="39924" y="822253"/>
                  <a:pt x="24340" y="806668"/>
                </a:cubicBezTo>
                <a:cubicBezTo>
                  <a:pt x="8756" y="791084"/>
                  <a:pt x="0" y="769946"/>
                  <a:pt x="0" y="747907"/>
                </a:cubicBezTo>
                <a:lnTo>
                  <a:pt x="0" y="83101"/>
                </a:lnTo>
                <a:close/>
              </a:path>
            </a:pathLst>
          </a:custGeom>
        </p:spPr>
        <p:style>
          <a:lnRef idx="2">
            <a:schemeClr val="accent3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6249" tIns="66249" rIns="66249" bIns="66249" numCol="1" spcCol="1270" anchor="ctr" anchorCtr="0">
            <a:noAutofit/>
          </a:bodyPr>
          <a:lstStyle/>
          <a:p>
            <a:pPr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050" kern="1200"/>
              <a:t>Chefs d'équipes</a:t>
            </a:r>
            <a:br>
              <a:rPr lang="fr-FR" sz="1050" kern="1200"/>
            </a:br>
            <a:r>
              <a:rPr lang="fr-FR" sz="1050" kern="1200"/>
              <a:t>GARCIA/</a:t>
            </a:r>
            <a:br>
              <a:rPr lang="fr-FR" sz="1050" kern="1200"/>
            </a:br>
            <a:r>
              <a:rPr lang="fr-FR" sz="1050" kern="1200"/>
              <a:t>MALFITANO/</a:t>
            </a:r>
            <a:br>
              <a:rPr lang="fr-FR" sz="1050" kern="1200"/>
            </a:br>
            <a:r>
              <a:rPr lang="fr-FR" sz="1050" kern="1200"/>
              <a:t>PERRIER</a:t>
            </a:r>
          </a:p>
        </p:txBody>
      </p:sp>
      <p:sp>
        <p:nvSpPr>
          <p:cNvPr id="26" name="Rectangle à coins arrondis 25"/>
          <p:cNvSpPr/>
          <p:nvPr/>
        </p:nvSpPr>
        <p:spPr>
          <a:xfrm>
            <a:off x="4381189" y="3900926"/>
            <a:ext cx="1308674" cy="831008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7" name="Forme libre 26"/>
          <p:cNvSpPr/>
          <p:nvPr/>
        </p:nvSpPr>
        <p:spPr>
          <a:xfrm>
            <a:off x="4526597" y="4039064"/>
            <a:ext cx="1308674" cy="831008"/>
          </a:xfrm>
          <a:custGeom>
            <a:avLst/>
            <a:gdLst>
              <a:gd name="connsiteX0" fmla="*/ 0 w 1308674"/>
              <a:gd name="connsiteY0" fmla="*/ 83101 h 831008"/>
              <a:gd name="connsiteX1" fmla="*/ 24340 w 1308674"/>
              <a:gd name="connsiteY1" fmla="*/ 24340 h 831008"/>
              <a:gd name="connsiteX2" fmla="*/ 83101 w 1308674"/>
              <a:gd name="connsiteY2" fmla="*/ 0 h 831008"/>
              <a:gd name="connsiteX3" fmla="*/ 1225573 w 1308674"/>
              <a:gd name="connsiteY3" fmla="*/ 0 h 831008"/>
              <a:gd name="connsiteX4" fmla="*/ 1284334 w 1308674"/>
              <a:gd name="connsiteY4" fmla="*/ 24340 h 831008"/>
              <a:gd name="connsiteX5" fmla="*/ 1308674 w 1308674"/>
              <a:gd name="connsiteY5" fmla="*/ 83101 h 831008"/>
              <a:gd name="connsiteX6" fmla="*/ 1308674 w 1308674"/>
              <a:gd name="connsiteY6" fmla="*/ 747907 h 831008"/>
              <a:gd name="connsiteX7" fmla="*/ 1284334 w 1308674"/>
              <a:gd name="connsiteY7" fmla="*/ 806668 h 831008"/>
              <a:gd name="connsiteX8" fmla="*/ 1225573 w 1308674"/>
              <a:gd name="connsiteY8" fmla="*/ 831008 h 831008"/>
              <a:gd name="connsiteX9" fmla="*/ 83101 w 1308674"/>
              <a:gd name="connsiteY9" fmla="*/ 831008 h 831008"/>
              <a:gd name="connsiteX10" fmla="*/ 24340 w 1308674"/>
              <a:gd name="connsiteY10" fmla="*/ 806668 h 831008"/>
              <a:gd name="connsiteX11" fmla="*/ 0 w 1308674"/>
              <a:gd name="connsiteY11" fmla="*/ 747907 h 831008"/>
              <a:gd name="connsiteX12" fmla="*/ 0 w 1308674"/>
              <a:gd name="connsiteY12" fmla="*/ 83101 h 831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08674" h="831008">
                <a:moveTo>
                  <a:pt x="0" y="83101"/>
                </a:moveTo>
                <a:cubicBezTo>
                  <a:pt x="0" y="61061"/>
                  <a:pt x="8755" y="39924"/>
                  <a:pt x="24340" y="24340"/>
                </a:cubicBezTo>
                <a:cubicBezTo>
                  <a:pt x="39924" y="8756"/>
                  <a:pt x="61062" y="0"/>
                  <a:pt x="83101" y="0"/>
                </a:cubicBezTo>
                <a:lnTo>
                  <a:pt x="1225573" y="0"/>
                </a:lnTo>
                <a:cubicBezTo>
                  <a:pt x="1247613" y="0"/>
                  <a:pt x="1268750" y="8755"/>
                  <a:pt x="1284334" y="24340"/>
                </a:cubicBezTo>
                <a:cubicBezTo>
                  <a:pt x="1299918" y="39924"/>
                  <a:pt x="1308674" y="61062"/>
                  <a:pt x="1308674" y="83101"/>
                </a:cubicBezTo>
                <a:lnTo>
                  <a:pt x="1308674" y="747907"/>
                </a:lnTo>
                <a:cubicBezTo>
                  <a:pt x="1308674" y="769947"/>
                  <a:pt x="1299919" y="791084"/>
                  <a:pt x="1284334" y="806668"/>
                </a:cubicBezTo>
                <a:cubicBezTo>
                  <a:pt x="1268750" y="822252"/>
                  <a:pt x="1247612" y="831008"/>
                  <a:pt x="1225573" y="831008"/>
                </a:cubicBezTo>
                <a:lnTo>
                  <a:pt x="83101" y="831008"/>
                </a:lnTo>
                <a:cubicBezTo>
                  <a:pt x="61061" y="831008"/>
                  <a:pt x="39924" y="822253"/>
                  <a:pt x="24340" y="806668"/>
                </a:cubicBezTo>
                <a:cubicBezTo>
                  <a:pt x="8756" y="791084"/>
                  <a:pt x="0" y="769946"/>
                  <a:pt x="0" y="747907"/>
                </a:cubicBezTo>
                <a:lnTo>
                  <a:pt x="0" y="83101"/>
                </a:lnTo>
                <a:close/>
              </a:path>
            </a:pathLst>
          </a:custGeom>
        </p:spPr>
        <p:style>
          <a:lnRef idx="2">
            <a:schemeClr val="accent3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6249" tIns="66249" rIns="66249" bIns="66249" numCol="1" spcCol="1270" anchor="ctr" anchorCtr="0">
            <a:noAutofit/>
          </a:bodyPr>
          <a:lstStyle/>
          <a:p>
            <a:pPr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050" kern="1200" dirty="0"/>
              <a:t>Maintenance</a:t>
            </a:r>
            <a:br>
              <a:rPr lang="fr-FR" sz="1050" kern="1200" dirty="0"/>
            </a:br>
            <a:r>
              <a:rPr lang="fr-FR" sz="1050" kern="1200" dirty="0"/>
              <a:t>Jean-Pierre </a:t>
            </a:r>
            <a:r>
              <a:rPr lang="fr-FR" sz="1050" kern="1200" dirty="0" smtClean="0"/>
              <a:t>GUSAÏ</a:t>
            </a:r>
            <a:endParaRPr lang="fr-FR" sz="1050" kern="1200" dirty="0"/>
          </a:p>
        </p:txBody>
      </p:sp>
      <p:sp>
        <p:nvSpPr>
          <p:cNvPr id="28" name="Rectangle à coins arrondis 27"/>
          <p:cNvSpPr/>
          <p:nvPr/>
        </p:nvSpPr>
        <p:spPr>
          <a:xfrm>
            <a:off x="5980680" y="3900926"/>
            <a:ext cx="1308674" cy="831008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9" name="Forme libre 28"/>
          <p:cNvSpPr/>
          <p:nvPr/>
        </p:nvSpPr>
        <p:spPr>
          <a:xfrm>
            <a:off x="6126088" y="4039064"/>
            <a:ext cx="1308674" cy="831008"/>
          </a:xfrm>
          <a:custGeom>
            <a:avLst/>
            <a:gdLst>
              <a:gd name="connsiteX0" fmla="*/ 0 w 1308674"/>
              <a:gd name="connsiteY0" fmla="*/ 83101 h 831008"/>
              <a:gd name="connsiteX1" fmla="*/ 24340 w 1308674"/>
              <a:gd name="connsiteY1" fmla="*/ 24340 h 831008"/>
              <a:gd name="connsiteX2" fmla="*/ 83101 w 1308674"/>
              <a:gd name="connsiteY2" fmla="*/ 0 h 831008"/>
              <a:gd name="connsiteX3" fmla="*/ 1225573 w 1308674"/>
              <a:gd name="connsiteY3" fmla="*/ 0 h 831008"/>
              <a:gd name="connsiteX4" fmla="*/ 1284334 w 1308674"/>
              <a:gd name="connsiteY4" fmla="*/ 24340 h 831008"/>
              <a:gd name="connsiteX5" fmla="*/ 1308674 w 1308674"/>
              <a:gd name="connsiteY5" fmla="*/ 83101 h 831008"/>
              <a:gd name="connsiteX6" fmla="*/ 1308674 w 1308674"/>
              <a:gd name="connsiteY6" fmla="*/ 747907 h 831008"/>
              <a:gd name="connsiteX7" fmla="*/ 1284334 w 1308674"/>
              <a:gd name="connsiteY7" fmla="*/ 806668 h 831008"/>
              <a:gd name="connsiteX8" fmla="*/ 1225573 w 1308674"/>
              <a:gd name="connsiteY8" fmla="*/ 831008 h 831008"/>
              <a:gd name="connsiteX9" fmla="*/ 83101 w 1308674"/>
              <a:gd name="connsiteY9" fmla="*/ 831008 h 831008"/>
              <a:gd name="connsiteX10" fmla="*/ 24340 w 1308674"/>
              <a:gd name="connsiteY10" fmla="*/ 806668 h 831008"/>
              <a:gd name="connsiteX11" fmla="*/ 0 w 1308674"/>
              <a:gd name="connsiteY11" fmla="*/ 747907 h 831008"/>
              <a:gd name="connsiteX12" fmla="*/ 0 w 1308674"/>
              <a:gd name="connsiteY12" fmla="*/ 83101 h 831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08674" h="831008">
                <a:moveTo>
                  <a:pt x="0" y="83101"/>
                </a:moveTo>
                <a:cubicBezTo>
                  <a:pt x="0" y="61061"/>
                  <a:pt x="8755" y="39924"/>
                  <a:pt x="24340" y="24340"/>
                </a:cubicBezTo>
                <a:cubicBezTo>
                  <a:pt x="39924" y="8756"/>
                  <a:pt x="61062" y="0"/>
                  <a:pt x="83101" y="0"/>
                </a:cubicBezTo>
                <a:lnTo>
                  <a:pt x="1225573" y="0"/>
                </a:lnTo>
                <a:cubicBezTo>
                  <a:pt x="1247613" y="0"/>
                  <a:pt x="1268750" y="8755"/>
                  <a:pt x="1284334" y="24340"/>
                </a:cubicBezTo>
                <a:cubicBezTo>
                  <a:pt x="1299918" y="39924"/>
                  <a:pt x="1308674" y="61062"/>
                  <a:pt x="1308674" y="83101"/>
                </a:cubicBezTo>
                <a:lnTo>
                  <a:pt x="1308674" y="747907"/>
                </a:lnTo>
                <a:cubicBezTo>
                  <a:pt x="1308674" y="769947"/>
                  <a:pt x="1299919" y="791084"/>
                  <a:pt x="1284334" y="806668"/>
                </a:cubicBezTo>
                <a:cubicBezTo>
                  <a:pt x="1268750" y="822252"/>
                  <a:pt x="1247612" y="831008"/>
                  <a:pt x="1225573" y="831008"/>
                </a:cubicBezTo>
                <a:lnTo>
                  <a:pt x="83101" y="831008"/>
                </a:lnTo>
                <a:cubicBezTo>
                  <a:pt x="61061" y="831008"/>
                  <a:pt x="39924" y="822253"/>
                  <a:pt x="24340" y="806668"/>
                </a:cubicBezTo>
                <a:cubicBezTo>
                  <a:pt x="8756" y="791084"/>
                  <a:pt x="0" y="769946"/>
                  <a:pt x="0" y="747907"/>
                </a:cubicBezTo>
                <a:lnTo>
                  <a:pt x="0" y="83101"/>
                </a:lnTo>
                <a:close/>
              </a:path>
            </a:pathLst>
          </a:custGeom>
        </p:spPr>
        <p:style>
          <a:lnRef idx="2">
            <a:schemeClr val="accent3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6249" tIns="66249" rIns="66249" bIns="66249" numCol="1" spcCol="1270" anchor="ctr" anchorCtr="0">
            <a:noAutofit/>
          </a:bodyPr>
          <a:lstStyle/>
          <a:p>
            <a:pPr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050" kern="1200"/>
              <a:t>Administration</a:t>
            </a:r>
            <a:br>
              <a:rPr lang="fr-FR" sz="1050" kern="1200"/>
            </a:br>
            <a:r>
              <a:rPr lang="fr-FR" sz="1050" kern="1200"/>
              <a:t>Anne-Dorothée SIMON</a:t>
            </a:r>
          </a:p>
        </p:txBody>
      </p:sp>
      <p:sp>
        <p:nvSpPr>
          <p:cNvPr id="30" name="Rectangle à coins arrondis 29"/>
          <p:cNvSpPr/>
          <p:nvPr/>
        </p:nvSpPr>
        <p:spPr>
          <a:xfrm>
            <a:off x="7580172" y="3900926"/>
            <a:ext cx="1308674" cy="831008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1" name="Forme libre 30"/>
          <p:cNvSpPr/>
          <p:nvPr/>
        </p:nvSpPr>
        <p:spPr>
          <a:xfrm>
            <a:off x="7725580" y="4039064"/>
            <a:ext cx="1308674" cy="831008"/>
          </a:xfrm>
          <a:custGeom>
            <a:avLst/>
            <a:gdLst>
              <a:gd name="connsiteX0" fmla="*/ 0 w 1308674"/>
              <a:gd name="connsiteY0" fmla="*/ 83101 h 831008"/>
              <a:gd name="connsiteX1" fmla="*/ 24340 w 1308674"/>
              <a:gd name="connsiteY1" fmla="*/ 24340 h 831008"/>
              <a:gd name="connsiteX2" fmla="*/ 83101 w 1308674"/>
              <a:gd name="connsiteY2" fmla="*/ 0 h 831008"/>
              <a:gd name="connsiteX3" fmla="*/ 1225573 w 1308674"/>
              <a:gd name="connsiteY3" fmla="*/ 0 h 831008"/>
              <a:gd name="connsiteX4" fmla="*/ 1284334 w 1308674"/>
              <a:gd name="connsiteY4" fmla="*/ 24340 h 831008"/>
              <a:gd name="connsiteX5" fmla="*/ 1308674 w 1308674"/>
              <a:gd name="connsiteY5" fmla="*/ 83101 h 831008"/>
              <a:gd name="connsiteX6" fmla="*/ 1308674 w 1308674"/>
              <a:gd name="connsiteY6" fmla="*/ 747907 h 831008"/>
              <a:gd name="connsiteX7" fmla="*/ 1284334 w 1308674"/>
              <a:gd name="connsiteY7" fmla="*/ 806668 h 831008"/>
              <a:gd name="connsiteX8" fmla="*/ 1225573 w 1308674"/>
              <a:gd name="connsiteY8" fmla="*/ 831008 h 831008"/>
              <a:gd name="connsiteX9" fmla="*/ 83101 w 1308674"/>
              <a:gd name="connsiteY9" fmla="*/ 831008 h 831008"/>
              <a:gd name="connsiteX10" fmla="*/ 24340 w 1308674"/>
              <a:gd name="connsiteY10" fmla="*/ 806668 h 831008"/>
              <a:gd name="connsiteX11" fmla="*/ 0 w 1308674"/>
              <a:gd name="connsiteY11" fmla="*/ 747907 h 831008"/>
              <a:gd name="connsiteX12" fmla="*/ 0 w 1308674"/>
              <a:gd name="connsiteY12" fmla="*/ 83101 h 831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08674" h="831008">
                <a:moveTo>
                  <a:pt x="0" y="83101"/>
                </a:moveTo>
                <a:cubicBezTo>
                  <a:pt x="0" y="61061"/>
                  <a:pt x="8755" y="39924"/>
                  <a:pt x="24340" y="24340"/>
                </a:cubicBezTo>
                <a:cubicBezTo>
                  <a:pt x="39924" y="8756"/>
                  <a:pt x="61062" y="0"/>
                  <a:pt x="83101" y="0"/>
                </a:cubicBezTo>
                <a:lnTo>
                  <a:pt x="1225573" y="0"/>
                </a:lnTo>
                <a:cubicBezTo>
                  <a:pt x="1247613" y="0"/>
                  <a:pt x="1268750" y="8755"/>
                  <a:pt x="1284334" y="24340"/>
                </a:cubicBezTo>
                <a:cubicBezTo>
                  <a:pt x="1299918" y="39924"/>
                  <a:pt x="1308674" y="61062"/>
                  <a:pt x="1308674" y="83101"/>
                </a:cubicBezTo>
                <a:lnTo>
                  <a:pt x="1308674" y="747907"/>
                </a:lnTo>
                <a:cubicBezTo>
                  <a:pt x="1308674" y="769947"/>
                  <a:pt x="1299919" y="791084"/>
                  <a:pt x="1284334" y="806668"/>
                </a:cubicBezTo>
                <a:cubicBezTo>
                  <a:pt x="1268750" y="822252"/>
                  <a:pt x="1247612" y="831008"/>
                  <a:pt x="1225573" y="831008"/>
                </a:cubicBezTo>
                <a:lnTo>
                  <a:pt x="83101" y="831008"/>
                </a:lnTo>
                <a:cubicBezTo>
                  <a:pt x="61061" y="831008"/>
                  <a:pt x="39924" y="822253"/>
                  <a:pt x="24340" y="806668"/>
                </a:cubicBezTo>
                <a:cubicBezTo>
                  <a:pt x="8756" y="791084"/>
                  <a:pt x="0" y="769946"/>
                  <a:pt x="0" y="747907"/>
                </a:cubicBezTo>
                <a:lnTo>
                  <a:pt x="0" y="83101"/>
                </a:lnTo>
                <a:close/>
              </a:path>
            </a:pathLst>
          </a:custGeom>
        </p:spPr>
        <p:style>
          <a:lnRef idx="2">
            <a:schemeClr val="accent3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6249" tIns="66249" rIns="66249" bIns="66249" numCol="1" spcCol="1270" anchor="ctr" anchorCtr="0">
            <a:noAutofit/>
          </a:bodyPr>
          <a:lstStyle/>
          <a:p>
            <a:pPr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050" kern="1200"/>
              <a:t>Laboratoire/Qualité</a:t>
            </a:r>
            <a:br>
              <a:rPr lang="fr-FR" sz="1050" kern="1200"/>
            </a:br>
            <a:r>
              <a:rPr lang="fr-FR" sz="1050" kern="1200"/>
              <a:t>Guillaume MARTINEZ</a:t>
            </a:r>
          </a:p>
        </p:txBody>
      </p:sp>
      <p:cxnSp>
        <p:nvCxnSpPr>
          <p:cNvPr id="3074" name="AutoShape 2"/>
          <p:cNvCxnSpPr>
            <a:cxnSpLocks noChangeShapeType="1"/>
          </p:cNvCxnSpPr>
          <p:nvPr/>
        </p:nvCxnSpPr>
        <p:spPr bwMode="auto">
          <a:xfrm flipH="1" flipV="1">
            <a:off x="3635896" y="2204864"/>
            <a:ext cx="2160240" cy="3240360"/>
          </a:xfrm>
          <a:prstGeom prst="straightConnector1">
            <a:avLst/>
          </a:prstGeom>
          <a:noFill/>
          <a:ln w="12700">
            <a:solidFill>
              <a:srgbClr val="8FB08C"/>
            </a:solidFill>
            <a:prstDash val="dash"/>
            <a:round/>
            <a:headEnd/>
            <a:tailEnd type="triangle" w="med" len="med"/>
          </a:ln>
          <a:effectLst/>
        </p:spPr>
      </p:cxnSp>
      <p:cxnSp>
        <p:nvCxnSpPr>
          <p:cNvPr id="3075" name="AutoShape 3"/>
          <p:cNvCxnSpPr>
            <a:cxnSpLocks noChangeShapeType="1"/>
          </p:cNvCxnSpPr>
          <p:nvPr/>
        </p:nvCxnSpPr>
        <p:spPr bwMode="auto">
          <a:xfrm flipV="1">
            <a:off x="5940152" y="3573016"/>
            <a:ext cx="0" cy="1828800"/>
          </a:xfrm>
          <a:prstGeom prst="straightConnector1">
            <a:avLst/>
          </a:prstGeom>
          <a:noFill/>
          <a:ln w="12700">
            <a:solidFill>
              <a:srgbClr val="E3A191"/>
            </a:solidFill>
            <a:round/>
            <a:headEnd/>
            <a:tailEnd type="triangle" w="med" len="med"/>
          </a:ln>
          <a:effectLst>
            <a:outerShdw dist="28398" dir="3806097" algn="ctr" rotWithShape="0">
              <a:srgbClr val="6F2C1C">
                <a:alpha val="50000"/>
              </a:srgbClr>
            </a:outerShdw>
          </a:effectLst>
        </p:spPr>
      </p:cxnSp>
      <p:cxnSp>
        <p:nvCxnSpPr>
          <p:cNvPr id="3076" name="AutoShape 4"/>
          <p:cNvCxnSpPr>
            <a:cxnSpLocks noChangeShapeType="1"/>
          </p:cNvCxnSpPr>
          <p:nvPr/>
        </p:nvCxnSpPr>
        <p:spPr bwMode="auto">
          <a:xfrm flipV="1">
            <a:off x="6588224" y="4797152"/>
            <a:ext cx="0" cy="533400"/>
          </a:xfrm>
          <a:prstGeom prst="straightConnector1">
            <a:avLst/>
          </a:prstGeom>
          <a:noFill/>
          <a:ln w="12700">
            <a:solidFill>
              <a:srgbClr val="E3A191"/>
            </a:solidFill>
            <a:round/>
            <a:headEnd/>
            <a:tailEnd type="triangle" w="med" len="med"/>
          </a:ln>
          <a:effectLst>
            <a:outerShdw dist="28398" dir="3806097" algn="ctr" rotWithShape="0">
              <a:srgbClr val="6F2C1C">
                <a:alpha val="50000"/>
              </a:srgbClr>
            </a:outerShdw>
          </a:effectLst>
        </p:spPr>
      </p:cxnSp>
      <p:sp>
        <p:nvSpPr>
          <p:cNvPr id="32" name="ZoneTexte 31"/>
          <p:cNvSpPr txBox="1"/>
          <p:nvPr/>
        </p:nvSpPr>
        <p:spPr>
          <a:xfrm>
            <a:off x="0" y="188640"/>
            <a:ext cx="241176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solidFill>
                  <a:srgbClr val="FFFF00"/>
                </a:solidFill>
              </a:rPr>
              <a:t>I- Présentation de l’usine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II- Mission majeure: Élaboration du Document Unique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Contexte</a:t>
            </a:r>
          </a:p>
          <a:p>
            <a:r>
              <a:rPr lang="fr-FR" sz="1600" dirty="0" smtClean="0">
                <a:solidFill>
                  <a:schemeClr val="bg1"/>
                </a:solidFill>
              </a:rPr>
              <a:t>Méthode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1-Découpage fonctionnel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2-Identification des dangers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3- Évaluation des risques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4- Plans d’actions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III- Difficultés rencontrées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Conclusion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Remerciements</a:t>
            </a:r>
          </a:p>
          <a:p>
            <a:r>
              <a:rPr lang="fr-FR" sz="1600" dirty="0" smtClean="0">
                <a:solidFill>
                  <a:schemeClr val="bg1"/>
                </a:solidFill>
              </a:rPr>
              <a:t>Sources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27784" y="188640"/>
            <a:ext cx="6048672" cy="648072"/>
          </a:xfrm>
        </p:spPr>
        <p:txBody>
          <a:bodyPr>
            <a:noAutofit/>
          </a:bodyPr>
          <a:lstStyle/>
          <a:p>
            <a:r>
              <a:rPr lang="fr-FR" dirty="0" smtClean="0"/>
              <a:t>ELABORATION DU DOCUMENT UNIQUE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Clr>
                <a:schemeClr val="tx2"/>
              </a:buClr>
              <a:buSzPct val="150000"/>
              <a:buNone/>
            </a:pPr>
            <a:endParaRPr lang="fr-FR" dirty="0" smtClean="0"/>
          </a:p>
          <a:p>
            <a:pPr>
              <a:buClr>
                <a:schemeClr val="tx2"/>
              </a:buClr>
              <a:buSzPct val="150000"/>
              <a:buFont typeface="Wingdings" pitchFamily="2" charset="2"/>
              <a:buChar char=""/>
            </a:pPr>
            <a:r>
              <a:rPr lang="fr-FR" dirty="0" smtClean="0"/>
              <a:t>Réalisation du Document Unique</a:t>
            </a:r>
          </a:p>
          <a:p>
            <a:pPr>
              <a:buClr>
                <a:schemeClr val="tx2"/>
              </a:buClr>
              <a:buSzPct val="150000"/>
              <a:buNone/>
            </a:pPr>
            <a:r>
              <a:rPr lang="fr-FR" dirty="0" smtClean="0"/>
              <a:t>(obligation règlementaire depuis 2001)</a:t>
            </a:r>
          </a:p>
          <a:p>
            <a:pPr>
              <a:buClr>
                <a:schemeClr val="tx2"/>
              </a:buClr>
              <a:buSzPct val="150000"/>
              <a:buNone/>
            </a:pPr>
            <a:endParaRPr lang="fr-FR" dirty="0" smtClean="0"/>
          </a:p>
          <a:p>
            <a:pPr>
              <a:buClr>
                <a:schemeClr val="tx2"/>
              </a:buClr>
              <a:buSzPct val="150000"/>
              <a:buFont typeface="Wingdings" pitchFamily="2" charset="2"/>
              <a:buChar char=""/>
            </a:pPr>
            <a:r>
              <a:rPr lang="fr-FR" dirty="0" smtClean="0"/>
              <a:t>Respect des Procédures Groupes</a:t>
            </a:r>
          </a:p>
          <a:p>
            <a:pPr>
              <a:buClr>
                <a:schemeClr val="tx2"/>
              </a:buClr>
              <a:buSzPct val="150000"/>
              <a:buFont typeface="Wingdings" pitchFamily="2" charset="2"/>
              <a:buChar char=""/>
            </a:pPr>
            <a:endParaRPr lang="fr-FR" dirty="0" smtClean="0"/>
          </a:p>
          <a:p>
            <a:pPr>
              <a:buClr>
                <a:schemeClr val="tx2"/>
              </a:buClr>
              <a:buSzPct val="150000"/>
              <a:buFont typeface="Wingdings" pitchFamily="2" charset="2"/>
              <a:buChar char=""/>
            </a:pPr>
            <a:r>
              <a:rPr lang="fr-FR" dirty="0" smtClean="0"/>
              <a:t>Objectif ACOR Vauvert 2013: Tendre vers le zéro accident de travail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0" y="188640"/>
            <a:ext cx="241176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solidFill>
                  <a:schemeClr val="bg1"/>
                </a:solidFill>
              </a:rPr>
              <a:t>I- Présentation de l’usine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rgbClr val="FFFF00"/>
                </a:solidFill>
              </a:rPr>
              <a:t>II- Mission majeure: Élaboration du Document Unique</a:t>
            </a:r>
          </a:p>
          <a:p>
            <a:endParaRPr lang="fr-FR" sz="1600" dirty="0" smtClean="0">
              <a:solidFill>
                <a:srgbClr val="FFFF00"/>
              </a:solidFill>
            </a:endParaRPr>
          </a:p>
          <a:p>
            <a:r>
              <a:rPr lang="fr-FR" sz="1600" dirty="0" smtClean="0">
                <a:solidFill>
                  <a:srgbClr val="FFFF00"/>
                </a:solidFill>
              </a:rPr>
              <a:t>Contexte</a:t>
            </a:r>
          </a:p>
          <a:p>
            <a:r>
              <a:rPr lang="fr-FR" sz="1600" dirty="0" smtClean="0">
                <a:solidFill>
                  <a:schemeClr val="bg1"/>
                </a:solidFill>
              </a:rPr>
              <a:t>Méthode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1-Découpage fonctionnel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smtClean="0">
                <a:solidFill>
                  <a:schemeClr val="bg1"/>
                </a:solidFill>
              </a:rPr>
              <a:t>2-Identification </a:t>
            </a:r>
            <a:r>
              <a:rPr lang="fr-FR" sz="1600" dirty="0" smtClean="0">
                <a:solidFill>
                  <a:schemeClr val="bg1"/>
                </a:solidFill>
              </a:rPr>
              <a:t>des dangers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3- Évaluation des risques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4- Plans d’actions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III- Difficultés rencontrées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Conclusion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Remerciements</a:t>
            </a:r>
          </a:p>
          <a:p>
            <a:r>
              <a:rPr lang="fr-FR" sz="1600" dirty="0" smtClean="0">
                <a:solidFill>
                  <a:schemeClr val="bg1"/>
                </a:solidFill>
              </a:rPr>
              <a:t>Sources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llipse 10"/>
          <p:cNvSpPr/>
          <p:nvPr/>
        </p:nvSpPr>
        <p:spPr>
          <a:xfrm>
            <a:off x="2555776" y="1340768"/>
            <a:ext cx="6120680" cy="4824536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1640" y="260648"/>
            <a:ext cx="8229600" cy="576064"/>
          </a:xfrm>
        </p:spPr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A-?????</a:t>
            </a:r>
            <a:r>
              <a:rPr lang="fr-FR" dirty="0" smtClean="0"/>
              <a:t> </a:t>
            </a:r>
            <a:r>
              <a:rPr lang="fr-FR" dirty="0" smtClean="0"/>
              <a:t>Découpage Géographique</a:t>
            </a:r>
            <a:endParaRPr lang="fr-FR" dirty="0"/>
          </a:p>
        </p:txBody>
      </p:sp>
      <p:graphicFrame>
        <p:nvGraphicFramePr>
          <p:cNvPr id="7" name="Diagramme 6"/>
          <p:cNvGraphicFramePr/>
          <p:nvPr/>
        </p:nvGraphicFramePr>
        <p:xfrm>
          <a:off x="2915816" y="1988840"/>
          <a:ext cx="5447928" cy="31999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ZoneTexte 7"/>
          <p:cNvSpPr txBox="1"/>
          <p:nvPr/>
        </p:nvSpPr>
        <p:spPr>
          <a:xfrm>
            <a:off x="5220072" y="3789040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FF00"/>
                </a:solidFill>
              </a:rPr>
              <a:t>Risque D</a:t>
            </a:r>
            <a:endParaRPr lang="fr-FR" b="1" dirty="0">
              <a:solidFill>
                <a:srgbClr val="FFFF00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5292080" y="1556792"/>
            <a:ext cx="864096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ZONE I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3851920" y="6021288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 smtClean="0"/>
          </a:p>
          <a:p>
            <a:pPr>
              <a:buClr>
                <a:srgbClr val="FF0000"/>
              </a:buClr>
              <a:buFont typeface="Wingdings" pitchFamily="2" charset="2"/>
              <a:buChar char="Ä"/>
            </a:pPr>
            <a:r>
              <a:rPr lang="fr-FR" dirty="0" smtClean="0"/>
              <a:t> Tenir compte de la Co-activité 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0" y="188640"/>
            <a:ext cx="241176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solidFill>
                  <a:schemeClr val="bg1"/>
                </a:solidFill>
              </a:rPr>
              <a:t>I- Présentation de l’usine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rgbClr val="FFFF00"/>
                </a:solidFill>
              </a:rPr>
              <a:t>II- Mission majeure: Élaboration du Document Unique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Contexte</a:t>
            </a:r>
          </a:p>
          <a:p>
            <a:r>
              <a:rPr lang="fr-FR" sz="1600" dirty="0" smtClean="0">
                <a:solidFill>
                  <a:srgbClr val="FFFF00"/>
                </a:solidFill>
              </a:rPr>
              <a:t>Méthode</a:t>
            </a:r>
          </a:p>
          <a:p>
            <a:endParaRPr lang="fr-FR" sz="1600" dirty="0" smtClean="0">
              <a:solidFill>
                <a:srgbClr val="FFFF00"/>
              </a:solidFill>
            </a:endParaRPr>
          </a:p>
          <a:p>
            <a:r>
              <a:rPr lang="fr-FR" sz="1600" dirty="0" smtClean="0">
                <a:solidFill>
                  <a:srgbClr val="FFFF00"/>
                </a:solidFill>
              </a:rPr>
              <a:t>1-Découpage fonctionnel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2-Identification des dangers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3- Évaluation des risques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4- Plans d’actions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III- Difficultés rencontrées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Conclusion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Remerciements</a:t>
            </a:r>
          </a:p>
          <a:p>
            <a:r>
              <a:rPr lang="fr-FR" sz="1600" dirty="0" smtClean="0">
                <a:solidFill>
                  <a:schemeClr val="bg1"/>
                </a:solidFill>
              </a:rPr>
              <a:t>Sources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Graphic spid="7" grpId="0">
        <p:bldAsOne/>
      </p:bldGraphic>
      <p:bldP spid="8" grpId="0"/>
      <p:bldP spid="9" grpId="0" animBg="1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19672" y="260648"/>
            <a:ext cx="8229600" cy="576064"/>
          </a:xfrm>
        </p:spPr>
        <p:txBody>
          <a:bodyPr/>
          <a:lstStyle/>
          <a:p>
            <a:r>
              <a:rPr lang="fr-FR" dirty="0" smtClean="0"/>
              <a:t>Présentation des risques professionnels</a:t>
            </a:r>
            <a:endParaRPr lang="fr-FR" dirty="0"/>
          </a:p>
        </p:txBody>
      </p:sp>
      <p:sp>
        <p:nvSpPr>
          <p:cNvPr id="4" name="Forme libre 3"/>
          <p:cNvSpPr/>
          <p:nvPr/>
        </p:nvSpPr>
        <p:spPr>
          <a:xfrm>
            <a:off x="2555776" y="1196752"/>
            <a:ext cx="2902148" cy="1741289"/>
          </a:xfrm>
          <a:custGeom>
            <a:avLst/>
            <a:gdLst>
              <a:gd name="connsiteX0" fmla="*/ 0 w 2902148"/>
              <a:gd name="connsiteY0" fmla="*/ 0 h 1741289"/>
              <a:gd name="connsiteX1" fmla="*/ 2902148 w 2902148"/>
              <a:gd name="connsiteY1" fmla="*/ 0 h 1741289"/>
              <a:gd name="connsiteX2" fmla="*/ 2902148 w 2902148"/>
              <a:gd name="connsiteY2" fmla="*/ 1741289 h 1741289"/>
              <a:gd name="connsiteX3" fmla="*/ 0 w 2902148"/>
              <a:gd name="connsiteY3" fmla="*/ 1741289 h 1741289"/>
              <a:gd name="connsiteX4" fmla="*/ 0 w 2902148"/>
              <a:gd name="connsiteY4" fmla="*/ 0 h 17412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02148" h="1741289">
                <a:moveTo>
                  <a:pt x="0" y="0"/>
                </a:moveTo>
                <a:lnTo>
                  <a:pt x="2902148" y="0"/>
                </a:lnTo>
                <a:lnTo>
                  <a:pt x="2902148" y="1741289"/>
                </a:lnTo>
                <a:lnTo>
                  <a:pt x="0" y="174128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72390" tIns="72390" rIns="72390" bIns="72390" numCol="1" spcCol="1270" anchor="ctr" anchorCtr="0">
            <a:noAutofit/>
          </a:bodyPr>
          <a:lstStyle/>
          <a:p>
            <a:pPr lvl="0" algn="l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itchFamily="2" charset="2"/>
              <a:buChar char="§"/>
            </a:pPr>
            <a:r>
              <a:rPr lang="fr-FR" sz="1600" kern="1200" dirty="0" smtClean="0"/>
              <a:t>Chute de hauteur</a:t>
            </a:r>
            <a:endParaRPr lang="fr-FR" sz="1600" dirty="0" smtClean="0"/>
          </a:p>
          <a:p>
            <a:pPr lvl="0" algn="l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itchFamily="2" charset="2"/>
              <a:buChar char="§"/>
            </a:pPr>
            <a:r>
              <a:rPr lang="fr-FR" sz="1600" kern="1200" dirty="0" smtClean="0"/>
              <a:t>Chute de plain pied</a:t>
            </a:r>
          </a:p>
          <a:p>
            <a:pPr lvl="0" algn="l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itchFamily="2" charset="2"/>
              <a:buChar char="§"/>
            </a:pPr>
            <a:r>
              <a:rPr lang="fr-FR" sz="1600" kern="1200" dirty="0" smtClean="0"/>
              <a:t>Manutention</a:t>
            </a:r>
            <a:endParaRPr lang="fr-FR" sz="1600" dirty="0" smtClean="0"/>
          </a:p>
          <a:p>
            <a:pPr lvl="0" algn="l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itchFamily="2" charset="2"/>
              <a:buChar char="§"/>
            </a:pPr>
            <a:r>
              <a:rPr lang="fr-FR" sz="1600" kern="1200" dirty="0" smtClean="0"/>
              <a:t>Route / Déplacements</a:t>
            </a:r>
            <a:r>
              <a:rPr lang="fr-FR" sz="1900" kern="1200" dirty="0" smtClean="0"/>
              <a:t/>
            </a:r>
            <a:br>
              <a:rPr lang="fr-FR" sz="1900" kern="1200" dirty="0" smtClean="0"/>
            </a:br>
            <a:endParaRPr lang="fr-FR" sz="1900" kern="1200" dirty="0"/>
          </a:p>
        </p:txBody>
      </p:sp>
      <p:sp>
        <p:nvSpPr>
          <p:cNvPr id="5" name="Forme libre 4"/>
          <p:cNvSpPr/>
          <p:nvPr/>
        </p:nvSpPr>
        <p:spPr>
          <a:xfrm>
            <a:off x="5940152" y="1196752"/>
            <a:ext cx="2902148" cy="1741289"/>
          </a:xfrm>
          <a:custGeom>
            <a:avLst/>
            <a:gdLst>
              <a:gd name="connsiteX0" fmla="*/ 0 w 2902148"/>
              <a:gd name="connsiteY0" fmla="*/ 0 h 1741289"/>
              <a:gd name="connsiteX1" fmla="*/ 2902148 w 2902148"/>
              <a:gd name="connsiteY1" fmla="*/ 0 h 1741289"/>
              <a:gd name="connsiteX2" fmla="*/ 2902148 w 2902148"/>
              <a:gd name="connsiteY2" fmla="*/ 1741289 h 1741289"/>
              <a:gd name="connsiteX3" fmla="*/ 0 w 2902148"/>
              <a:gd name="connsiteY3" fmla="*/ 1741289 h 1741289"/>
              <a:gd name="connsiteX4" fmla="*/ 0 w 2902148"/>
              <a:gd name="connsiteY4" fmla="*/ 0 h 17412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02148" h="1741289">
                <a:moveTo>
                  <a:pt x="0" y="0"/>
                </a:moveTo>
                <a:lnTo>
                  <a:pt x="2902148" y="0"/>
                </a:lnTo>
                <a:lnTo>
                  <a:pt x="2902148" y="1741289"/>
                </a:lnTo>
                <a:lnTo>
                  <a:pt x="0" y="174128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72390" tIns="72390" rIns="72390" bIns="72390" numCol="1" spcCol="1270" anchor="ctr" anchorCtr="0">
            <a:noAutofit/>
          </a:bodyPr>
          <a:lstStyle/>
          <a:p>
            <a:pPr lvl="0" algn="l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itchFamily="2" charset="2"/>
              <a:buChar char="§"/>
            </a:pPr>
            <a:r>
              <a:rPr lang="fr-FR" sz="1600" kern="1200" dirty="0" smtClean="0"/>
              <a:t>Chimique</a:t>
            </a:r>
            <a:endParaRPr lang="fr-FR" sz="1600" dirty="0" smtClean="0"/>
          </a:p>
          <a:p>
            <a:pPr lvl="0" algn="l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itchFamily="2" charset="2"/>
              <a:buChar char="§"/>
            </a:pPr>
            <a:r>
              <a:rPr lang="fr-FR" sz="1600" kern="1200" dirty="0" smtClean="0"/>
              <a:t>Machine – Outils</a:t>
            </a:r>
          </a:p>
          <a:p>
            <a:pPr lvl="0" algn="l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itchFamily="2" charset="2"/>
              <a:buChar char="§"/>
            </a:pPr>
            <a:r>
              <a:rPr lang="fr-FR" sz="1600" kern="1200" dirty="0" smtClean="0"/>
              <a:t>Électrique</a:t>
            </a:r>
            <a:endParaRPr lang="fr-FR" sz="1600" dirty="0" smtClean="0"/>
          </a:p>
          <a:p>
            <a:pPr lvl="0" algn="l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itchFamily="2" charset="2"/>
              <a:buChar char="§"/>
            </a:pPr>
            <a:r>
              <a:rPr lang="fr-FR" sz="1600" kern="1200" dirty="0" smtClean="0"/>
              <a:t>Incendie / explosion</a:t>
            </a:r>
            <a:r>
              <a:rPr lang="fr-FR" sz="1900" kern="1200" dirty="0" smtClean="0"/>
              <a:t/>
            </a:r>
            <a:br>
              <a:rPr lang="fr-FR" sz="1900" kern="1200" dirty="0" smtClean="0"/>
            </a:br>
            <a:endParaRPr lang="fr-FR" sz="1900" kern="1200" dirty="0"/>
          </a:p>
        </p:txBody>
      </p:sp>
      <p:sp>
        <p:nvSpPr>
          <p:cNvPr id="6" name="Forme libre 5"/>
          <p:cNvSpPr/>
          <p:nvPr/>
        </p:nvSpPr>
        <p:spPr>
          <a:xfrm>
            <a:off x="2555776" y="3573016"/>
            <a:ext cx="2902148" cy="1872208"/>
          </a:xfrm>
          <a:custGeom>
            <a:avLst/>
            <a:gdLst>
              <a:gd name="connsiteX0" fmla="*/ 0 w 2902148"/>
              <a:gd name="connsiteY0" fmla="*/ 0 h 1741289"/>
              <a:gd name="connsiteX1" fmla="*/ 2902148 w 2902148"/>
              <a:gd name="connsiteY1" fmla="*/ 0 h 1741289"/>
              <a:gd name="connsiteX2" fmla="*/ 2902148 w 2902148"/>
              <a:gd name="connsiteY2" fmla="*/ 1741289 h 1741289"/>
              <a:gd name="connsiteX3" fmla="*/ 0 w 2902148"/>
              <a:gd name="connsiteY3" fmla="*/ 1741289 h 1741289"/>
              <a:gd name="connsiteX4" fmla="*/ 0 w 2902148"/>
              <a:gd name="connsiteY4" fmla="*/ 0 h 17412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02148" h="1741289">
                <a:moveTo>
                  <a:pt x="0" y="0"/>
                </a:moveTo>
                <a:lnTo>
                  <a:pt x="2902148" y="0"/>
                </a:lnTo>
                <a:lnTo>
                  <a:pt x="2902148" y="1741289"/>
                </a:lnTo>
                <a:lnTo>
                  <a:pt x="0" y="174128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72390" tIns="72390" rIns="72390" bIns="72390" numCol="1" spcCol="1270" anchor="ctr" anchorCtr="0">
            <a:noAutofit/>
          </a:bodyPr>
          <a:lstStyle/>
          <a:p>
            <a:pPr lvl="0" algn="l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itchFamily="2" charset="2"/>
              <a:buChar char="§"/>
            </a:pPr>
            <a:r>
              <a:rPr lang="fr-FR" sz="1600" kern="1200" dirty="0" smtClean="0"/>
              <a:t> Facteurs d’ambiance</a:t>
            </a:r>
            <a:endParaRPr lang="fr-FR" sz="1600" dirty="0" smtClean="0"/>
          </a:p>
          <a:p>
            <a:pPr lvl="1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itchFamily="34" charset="0"/>
              <a:buChar char="•"/>
            </a:pPr>
            <a:r>
              <a:rPr lang="fr-FR" sz="1600" kern="1200" dirty="0" smtClean="0"/>
              <a:t> Bruit</a:t>
            </a:r>
            <a:endParaRPr lang="fr-FR" sz="1600" dirty="0" smtClean="0"/>
          </a:p>
          <a:p>
            <a:pPr lvl="1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itchFamily="34" charset="0"/>
              <a:buChar char="•"/>
            </a:pPr>
            <a:r>
              <a:rPr lang="fr-FR" sz="1600" kern="1200" dirty="0" smtClean="0"/>
              <a:t> Éclairage</a:t>
            </a:r>
            <a:endParaRPr lang="fr-FR" sz="1600" dirty="0" smtClean="0"/>
          </a:p>
          <a:p>
            <a:pPr lvl="1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itchFamily="34" charset="0"/>
              <a:buChar char="•"/>
            </a:pPr>
            <a:r>
              <a:rPr lang="fr-FR" sz="1600" kern="1200" dirty="0" smtClean="0"/>
              <a:t> Température</a:t>
            </a:r>
            <a:endParaRPr lang="fr-FR" sz="1600" dirty="0" smtClean="0"/>
          </a:p>
          <a:p>
            <a:pPr lvl="1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itchFamily="34" charset="0"/>
              <a:buChar char="•"/>
            </a:pPr>
            <a:r>
              <a:rPr lang="fr-FR" sz="1600" kern="1200" dirty="0" smtClean="0"/>
              <a:t> Travail sur écran</a:t>
            </a:r>
          </a:p>
          <a:p>
            <a:pPr lvl="0" algn="l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itchFamily="2" charset="2"/>
              <a:buChar char="§"/>
            </a:pPr>
            <a:r>
              <a:rPr lang="fr-FR" sz="1600" kern="1200" dirty="0" smtClean="0"/>
              <a:t>Psychosociaux</a:t>
            </a:r>
            <a:endParaRPr lang="fr-FR" sz="1600" kern="1200" dirty="0"/>
          </a:p>
        </p:txBody>
      </p:sp>
      <p:sp>
        <p:nvSpPr>
          <p:cNvPr id="7" name="Forme libre 6"/>
          <p:cNvSpPr/>
          <p:nvPr/>
        </p:nvSpPr>
        <p:spPr>
          <a:xfrm>
            <a:off x="5940152" y="4149080"/>
            <a:ext cx="2902148" cy="1741289"/>
          </a:xfrm>
          <a:custGeom>
            <a:avLst/>
            <a:gdLst>
              <a:gd name="connsiteX0" fmla="*/ 0 w 2902148"/>
              <a:gd name="connsiteY0" fmla="*/ 0 h 1741289"/>
              <a:gd name="connsiteX1" fmla="*/ 2902148 w 2902148"/>
              <a:gd name="connsiteY1" fmla="*/ 0 h 1741289"/>
              <a:gd name="connsiteX2" fmla="*/ 2902148 w 2902148"/>
              <a:gd name="connsiteY2" fmla="*/ 1741289 h 1741289"/>
              <a:gd name="connsiteX3" fmla="*/ 0 w 2902148"/>
              <a:gd name="connsiteY3" fmla="*/ 1741289 h 1741289"/>
              <a:gd name="connsiteX4" fmla="*/ 0 w 2902148"/>
              <a:gd name="connsiteY4" fmla="*/ 0 h 17412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02148" h="1741289">
                <a:moveTo>
                  <a:pt x="0" y="0"/>
                </a:moveTo>
                <a:lnTo>
                  <a:pt x="2902148" y="0"/>
                </a:lnTo>
                <a:lnTo>
                  <a:pt x="2902148" y="1741289"/>
                </a:lnTo>
                <a:lnTo>
                  <a:pt x="0" y="174128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72390" tIns="72390" rIns="72390" bIns="72390" numCol="1" spcCol="1270" anchor="ctr" anchorCtr="0">
            <a:noAutofit/>
          </a:bodyPr>
          <a:lstStyle/>
          <a:p>
            <a:pPr lvl="0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itchFamily="2" charset="2"/>
              <a:buChar char="§"/>
            </a:pPr>
            <a:r>
              <a:rPr lang="fr-FR" sz="1600" kern="1200" dirty="0" smtClean="0"/>
              <a:t>Chute d’effondrement</a:t>
            </a:r>
            <a:endParaRPr lang="fr-FR" sz="1600" kern="1200" dirty="0"/>
          </a:p>
        </p:txBody>
      </p:sp>
      <p:sp>
        <p:nvSpPr>
          <p:cNvPr id="8" name="ZoneTexte 7"/>
          <p:cNvSpPr txBox="1"/>
          <p:nvPr/>
        </p:nvSpPr>
        <p:spPr>
          <a:xfrm>
            <a:off x="0" y="188640"/>
            <a:ext cx="241176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solidFill>
                  <a:schemeClr val="bg1"/>
                </a:solidFill>
              </a:rPr>
              <a:t>I- Présentation de l’usine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rgbClr val="FFFF00"/>
                </a:solidFill>
              </a:rPr>
              <a:t>II- Mission majeure: Élaboration du Document Unique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Contexte</a:t>
            </a:r>
          </a:p>
          <a:p>
            <a:r>
              <a:rPr lang="fr-FR" sz="1600" dirty="0" smtClean="0">
                <a:solidFill>
                  <a:srgbClr val="FFFF00"/>
                </a:solidFill>
              </a:rPr>
              <a:t>Méthode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1-Découpage fonctionnel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rgbClr val="FFFF00"/>
                </a:solidFill>
              </a:rPr>
              <a:t>2-Identification des dangers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3- Évaluation des risques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4- Plans d’actions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III- Difficultés rencontrées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Conclusion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Remerciements</a:t>
            </a:r>
          </a:p>
          <a:p>
            <a:r>
              <a:rPr lang="fr-FR" sz="1600" dirty="0" smtClean="0">
                <a:solidFill>
                  <a:schemeClr val="bg1"/>
                </a:solidFill>
              </a:rPr>
              <a:t>Sources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63688" y="260648"/>
            <a:ext cx="8229600" cy="576064"/>
          </a:xfrm>
        </p:spPr>
        <p:txBody>
          <a:bodyPr/>
          <a:lstStyle/>
          <a:p>
            <a:r>
              <a:rPr lang="fr-FR" dirty="0" smtClean="0"/>
              <a:t> Identification des dangers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4499992" y="1412776"/>
            <a:ext cx="2808312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Stratégie de communication</a:t>
            </a:r>
            <a:endParaRPr lang="fr-FR" dirty="0"/>
          </a:p>
        </p:txBody>
      </p:sp>
      <p:sp>
        <p:nvSpPr>
          <p:cNvPr id="8" name="Forme libre 7"/>
          <p:cNvSpPr/>
          <p:nvPr/>
        </p:nvSpPr>
        <p:spPr>
          <a:xfrm>
            <a:off x="2411760" y="2133457"/>
            <a:ext cx="788988" cy="1127125"/>
          </a:xfrm>
          <a:custGeom>
            <a:avLst/>
            <a:gdLst>
              <a:gd name="connsiteX0" fmla="*/ 0 w 1127124"/>
              <a:gd name="connsiteY0" fmla="*/ 0 h 788987"/>
              <a:gd name="connsiteX1" fmla="*/ 732631 w 1127124"/>
              <a:gd name="connsiteY1" fmla="*/ 0 h 788987"/>
              <a:gd name="connsiteX2" fmla="*/ 1127124 w 1127124"/>
              <a:gd name="connsiteY2" fmla="*/ 394494 h 788987"/>
              <a:gd name="connsiteX3" fmla="*/ 732631 w 1127124"/>
              <a:gd name="connsiteY3" fmla="*/ 788987 h 788987"/>
              <a:gd name="connsiteX4" fmla="*/ 0 w 1127124"/>
              <a:gd name="connsiteY4" fmla="*/ 788987 h 788987"/>
              <a:gd name="connsiteX5" fmla="*/ 394494 w 1127124"/>
              <a:gd name="connsiteY5" fmla="*/ 394494 h 788987"/>
              <a:gd name="connsiteX6" fmla="*/ 0 w 1127124"/>
              <a:gd name="connsiteY6" fmla="*/ 0 h 788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27124" h="788987">
                <a:moveTo>
                  <a:pt x="1127123" y="0"/>
                </a:moveTo>
                <a:lnTo>
                  <a:pt x="1127123" y="512842"/>
                </a:lnTo>
                <a:lnTo>
                  <a:pt x="563561" y="788987"/>
                </a:lnTo>
                <a:lnTo>
                  <a:pt x="1" y="512842"/>
                </a:lnTo>
                <a:lnTo>
                  <a:pt x="1" y="0"/>
                </a:lnTo>
                <a:lnTo>
                  <a:pt x="563561" y="276146"/>
                </a:lnTo>
                <a:lnTo>
                  <a:pt x="1127123" y="0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971" tIns="408465" rIns="13970" bIns="408463" numCol="1" spcCol="1270" anchor="ctr" anchorCtr="0">
            <a:noAutofit/>
          </a:bodyPr>
          <a:lstStyle/>
          <a:p>
            <a:pPr lvl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2200" kern="1200" dirty="0" smtClean="0"/>
              <a:t>1</a:t>
            </a:r>
            <a:endParaRPr lang="fr-FR" sz="2200" kern="1200" dirty="0"/>
          </a:p>
        </p:txBody>
      </p:sp>
      <p:sp>
        <p:nvSpPr>
          <p:cNvPr id="9" name="Forme libre 8"/>
          <p:cNvSpPr/>
          <p:nvPr/>
        </p:nvSpPr>
        <p:spPr>
          <a:xfrm>
            <a:off x="3200747" y="2133457"/>
            <a:ext cx="5307013" cy="732632"/>
          </a:xfrm>
          <a:custGeom>
            <a:avLst/>
            <a:gdLst>
              <a:gd name="connsiteX0" fmla="*/ 122108 w 732631"/>
              <a:gd name="connsiteY0" fmla="*/ 0 h 5307012"/>
              <a:gd name="connsiteX1" fmla="*/ 610523 w 732631"/>
              <a:gd name="connsiteY1" fmla="*/ 0 h 5307012"/>
              <a:gd name="connsiteX2" fmla="*/ 696866 w 732631"/>
              <a:gd name="connsiteY2" fmla="*/ 35765 h 5307012"/>
              <a:gd name="connsiteX3" fmla="*/ 732630 w 732631"/>
              <a:gd name="connsiteY3" fmla="*/ 122108 h 5307012"/>
              <a:gd name="connsiteX4" fmla="*/ 732631 w 732631"/>
              <a:gd name="connsiteY4" fmla="*/ 5307012 h 5307012"/>
              <a:gd name="connsiteX5" fmla="*/ 732631 w 732631"/>
              <a:gd name="connsiteY5" fmla="*/ 5307012 h 5307012"/>
              <a:gd name="connsiteX6" fmla="*/ 732631 w 732631"/>
              <a:gd name="connsiteY6" fmla="*/ 5307012 h 5307012"/>
              <a:gd name="connsiteX7" fmla="*/ 0 w 732631"/>
              <a:gd name="connsiteY7" fmla="*/ 5307012 h 5307012"/>
              <a:gd name="connsiteX8" fmla="*/ 0 w 732631"/>
              <a:gd name="connsiteY8" fmla="*/ 5307012 h 5307012"/>
              <a:gd name="connsiteX9" fmla="*/ 0 w 732631"/>
              <a:gd name="connsiteY9" fmla="*/ 5307012 h 5307012"/>
              <a:gd name="connsiteX10" fmla="*/ 0 w 732631"/>
              <a:gd name="connsiteY10" fmla="*/ 122108 h 5307012"/>
              <a:gd name="connsiteX11" fmla="*/ 35765 w 732631"/>
              <a:gd name="connsiteY11" fmla="*/ 35765 h 5307012"/>
              <a:gd name="connsiteX12" fmla="*/ 122108 w 732631"/>
              <a:gd name="connsiteY12" fmla="*/ 1 h 5307012"/>
              <a:gd name="connsiteX13" fmla="*/ 122108 w 732631"/>
              <a:gd name="connsiteY13" fmla="*/ 0 h 5307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32631" h="5307012">
                <a:moveTo>
                  <a:pt x="732631" y="884525"/>
                </a:moveTo>
                <a:lnTo>
                  <a:pt x="732631" y="4422487"/>
                </a:lnTo>
                <a:cubicBezTo>
                  <a:pt x="732631" y="4657076"/>
                  <a:pt x="730855" y="4882060"/>
                  <a:pt x="727694" y="5047935"/>
                </a:cubicBezTo>
                <a:cubicBezTo>
                  <a:pt x="724532" y="5213817"/>
                  <a:pt x="720245" y="5307008"/>
                  <a:pt x="715774" y="5307001"/>
                </a:cubicBezTo>
                <a:cubicBezTo>
                  <a:pt x="477183" y="5307001"/>
                  <a:pt x="238591" y="5307008"/>
                  <a:pt x="0" y="5307008"/>
                </a:cubicBezTo>
                <a:lnTo>
                  <a:pt x="0" y="5307008"/>
                </a:lnTo>
                <a:lnTo>
                  <a:pt x="0" y="5307008"/>
                </a:lnTo>
                <a:lnTo>
                  <a:pt x="0" y="4"/>
                </a:lnTo>
                <a:lnTo>
                  <a:pt x="0" y="4"/>
                </a:lnTo>
                <a:lnTo>
                  <a:pt x="0" y="4"/>
                </a:lnTo>
                <a:lnTo>
                  <a:pt x="715774" y="4"/>
                </a:lnTo>
                <a:cubicBezTo>
                  <a:pt x="720245" y="4"/>
                  <a:pt x="724532" y="93195"/>
                  <a:pt x="727694" y="259077"/>
                </a:cubicBezTo>
                <a:cubicBezTo>
                  <a:pt x="730855" y="424959"/>
                  <a:pt x="732631" y="649936"/>
                  <a:pt x="732631" y="884525"/>
                </a:cubicBezTo>
                <a:lnTo>
                  <a:pt x="732631" y="884525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34697" tIns="56719" rIns="56719" bIns="56720" numCol="1" spcCol="1270" anchor="ctr" anchorCtr="0">
            <a:noAutofit/>
          </a:bodyPr>
          <a:lstStyle/>
          <a:p>
            <a:pPr marL="285750" lvl="1" indent="-285750" algn="l" defTabSz="14668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fr-FR" sz="3300" kern="1200" dirty="0" smtClean="0"/>
              <a:t>Présentation de l’activité</a:t>
            </a:r>
            <a:endParaRPr lang="fr-FR" sz="3300" kern="1200" dirty="0"/>
          </a:p>
        </p:txBody>
      </p:sp>
      <p:sp>
        <p:nvSpPr>
          <p:cNvPr id="10" name="Forme libre 9"/>
          <p:cNvSpPr/>
          <p:nvPr/>
        </p:nvSpPr>
        <p:spPr>
          <a:xfrm>
            <a:off x="2411760" y="3112014"/>
            <a:ext cx="788988" cy="1127125"/>
          </a:xfrm>
          <a:custGeom>
            <a:avLst/>
            <a:gdLst>
              <a:gd name="connsiteX0" fmla="*/ 0 w 1127124"/>
              <a:gd name="connsiteY0" fmla="*/ 0 h 788987"/>
              <a:gd name="connsiteX1" fmla="*/ 732631 w 1127124"/>
              <a:gd name="connsiteY1" fmla="*/ 0 h 788987"/>
              <a:gd name="connsiteX2" fmla="*/ 1127124 w 1127124"/>
              <a:gd name="connsiteY2" fmla="*/ 394494 h 788987"/>
              <a:gd name="connsiteX3" fmla="*/ 732631 w 1127124"/>
              <a:gd name="connsiteY3" fmla="*/ 788987 h 788987"/>
              <a:gd name="connsiteX4" fmla="*/ 0 w 1127124"/>
              <a:gd name="connsiteY4" fmla="*/ 788987 h 788987"/>
              <a:gd name="connsiteX5" fmla="*/ 394494 w 1127124"/>
              <a:gd name="connsiteY5" fmla="*/ 394494 h 788987"/>
              <a:gd name="connsiteX6" fmla="*/ 0 w 1127124"/>
              <a:gd name="connsiteY6" fmla="*/ 0 h 788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27124" h="788987">
                <a:moveTo>
                  <a:pt x="1127123" y="0"/>
                </a:moveTo>
                <a:lnTo>
                  <a:pt x="1127123" y="512842"/>
                </a:lnTo>
                <a:lnTo>
                  <a:pt x="563561" y="788987"/>
                </a:lnTo>
                <a:lnTo>
                  <a:pt x="1" y="512842"/>
                </a:lnTo>
                <a:lnTo>
                  <a:pt x="1" y="0"/>
                </a:lnTo>
                <a:lnTo>
                  <a:pt x="563561" y="276146"/>
                </a:lnTo>
                <a:lnTo>
                  <a:pt x="1127123" y="0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971" tIns="408465" rIns="13970" bIns="408463" numCol="1" spcCol="1270" anchor="ctr" anchorCtr="0">
            <a:noAutofit/>
          </a:bodyPr>
          <a:lstStyle/>
          <a:p>
            <a:pPr lvl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2200" kern="1200" dirty="0" smtClean="0"/>
              <a:t>2</a:t>
            </a:r>
            <a:endParaRPr lang="fr-FR" sz="2200" kern="1200" dirty="0"/>
          </a:p>
        </p:txBody>
      </p:sp>
      <p:sp>
        <p:nvSpPr>
          <p:cNvPr id="11" name="Forme libre 10"/>
          <p:cNvSpPr/>
          <p:nvPr/>
        </p:nvSpPr>
        <p:spPr>
          <a:xfrm>
            <a:off x="3200747" y="3112015"/>
            <a:ext cx="5307013" cy="732632"/>
          </a:xfrm>
          <a:custGeom>
            <a:avLst/>
            <a:gdLst>
              <a:gd name="connsiteX0" fmla="*/ 122108 w 732631"/>
              <a:gd name="connsiteY0" fmla="*/ 0 h 5307012"/>
              <a:gd name="connsiteX1" fmla="*/ 610523 w 732631"/>
              <a:gd name="connsiteY1" fmla="*/ 0 h 5307012"/>
              <a:gd name="connsiteX2" fmla="*/ 696866 w 732631"/>
              <a:gd name="connsiteY2" fmla="*/ 35765 h 5307012"/>
              <a:gd name="connsiteX3" fmla="*/ 732630 w 732631"/>
              <a:gd name="connsiteY3" fmla="*/ 122108 h 5307012"/>
              <a:gd name="connsiteX4" fmla="*/ 732631 w 732631"/>
              <a:gd name="connsiteY4" fmla="*/ 5307012 h 5307012"/>
              <a:gd name="connsiteX5" fmla="*/ 732631 w 732631"/>
              <a:gd name="connsiteY5" fmla="*/ 5307012 h 5307012"/>
              <a:gd name="connsiteX6" fmla="*/ 732631 w 732631"/>
              <a:gd name="connsiteY6" fmla="*/ 5307012 h 5307012"/>
              <a:gd name="connsiteX7" fmla="*/ 0 w 732631"/>
              <a:gd name="connsiteY7" fmla="*/ 5307012 h 5307012"/>
              <a:gd name="connsiteX8" fmla="*/ 0 w 732631"/>
              <a:gd name="connsiteY8" fmla="*/ 5307012 h 5307012"/>
              <a:gd name="connsiteX9" fmla="*/ 0 w 732631"/>
              <a:gd name="connsiteY9" fmla="*/ 5307012 h 5307012"/>
              <a:gd name="connsiteX10" fmla="*/ 0 w 732631"/>
              <a:gd name="connsiteY10" fmla="*/ 122108 h 5307012"/>
              <a:gd name="connsiteX11" fmla="*/ 35765 w 732631"/>
              <a:gd name="connsiteY11" fmla="*/ 35765 h 5307012"/>
              <a:gd name="connsiteX12" fmla="*/ 122108 w 732631"/>
              <a:gd name="connsiteY12" fmla="*/ 1 h 5307012"/>
              <a:gd name="connsiteX13" fmla="*/ 122108 w 732631"/>
              <a:gd name="connsiteY13" fmla="*/ 0 h 5307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32631" h="5307012">
                <a:moveTo>
                  <a:pt x="732631" y="884525"/>
                </a:moveTo>
                <a:lnTo>
                  <a:pt x="732631" y="4422487"/>
                </a:lnTo>
                <a:cubicBezTo>
                  <a:pt x="732631" y="4657076"/>
                  <a:pt x="730855" y="4882060"/>
                  <a:pt x="727694" y="5047935"/>
                </a:cubicBezTo>
                <a:cubicBezTo>
                  <a:pt x="724532" y="5213817"/>
                  <a:pt x="720245" y="5307008"/>
                  <a:pt x="715774" y="5307001"/>
                </a:cubicBezTo>
                <a:cubicBezTo>
                  <a:pt x="477183" y="5307001"/>
                  <a:pt x="238591" y="5307008"/>
                  <a:pt x="0" y="5307008"/>
                </a:cubicBezTo>
                <a:lnTo>
                  <a:pt x="0" y="5307008"/>
                </a:lnTo>
                <a:lnTo>
                  <a:pt x="0" y="5307008"/>
                </a:lnTo>
                <a:lnTo>
                  <a:pt x="0" y="4"/>
                </a:lnTo>
                <a:lnTo>
                  <a:pt x="0" y="4"/>
                </a:lnTo>
                <a:lnTo>
                  <a:pt x="0" y="4"/>
                </a:lnTo>
                <a:lnTo>
                  <a:pt x="715774" y="4"/>
                </a:lnTo>
                <a:cubicBezTo>
                  <a:pt x="720245" y="4"/>
                  <a:pt x="724532" y="93195"/>
                  <a:pt x="727694" y="259077"/>
                </a:cubicBezTo>
                <a:cubicBezTo>
                  <a:pt x="730855" y="424959"/>
                  <a:pt x="732631" y="649936"/>
                  <a:pt x="732631" y="884525"/>
                </a:cubicBezTo>
                <a:lnTo>
                  <a:pt x="732631" y="884525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34697" tIns="56719" rIns="56719" bIns="56720" numCol="1" spcCol="1270" anchor="ctr" anchorCtr="0">
            <a:noAutofit/>
          </a:bodyPr>
          <a:lstStyle/>
          <a:p>
            <a:pPr marL="285750" lvl="1" indent="-285750" algn="l" defTabSz="14668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fr-FR" sz="3300" kern="1200" dirty="0" smtClean="0"/>
              <a:t>AT/MP</a:t>
            </a:r>
            <a:endParaRPr lang="fr-FR" sz="3300" kern="1200" dirty="0"/>
          </a:p>
        </p:txBody>
      </p:sp>
      <p:sp>
        <p:nvSpPr>
          <p:cNvPr id="12" name="Forme libre 11"/>
          <p:cNvSpPr/>
          <p:nvPr/>
        </p:nvSpPr>
        <p:spPr>
          <a:xfrm>
            <a:off x="2411760" y="4090571"/>
            <a:ext cx="788988" cy="1127125"/>
          </a:xfrm>
          <a:custGeom>
            <a:avLst/>
            <a:gdLst>
              <a:gd name="connsiteX0" fmla="*/ 0 w 1127124"/>
              <a:gd name="connsiteY0" fmla="*/ 0 h 788987"/>
              <a:gd name="connsiteX1" fmla="*/ 732631 w 1127124"/>
              <a:gd name="connsiteY1" fmla="*/ 0 h 788987"/>
              <a:gd name="connsiteX2" fmla="*/ 1127124 w 1127124"/>
              <a:gd name="connsiteY2" fmla="*/ 394494 h 788987"/>
              <a:gd name="connsiteX3" fmla="*/ 732631 w 1127124"/>
              <a:gd name="connsiteY3" fmla="*/ 788987 h 788987"/>
              <a:gd name="connsiteX4" fmla="*/ 0 w 1127124"/>
              <a:gd name="connsiteY4" fmla="*/ 788987 h 788987"/>
              <a:gd name="connsiteX5" fmla="*/ 394494 w 1127124"/>
              <a:gd name="connsiteY5" fmla="*/ 394494 h 788987"/>
              <a:gd name="connsiteX6" fmla="*/ 0 w 1127124"/>
              <a:gd name="connsiteY6" fmla="*/ 0 h 788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27124" h="788987">
                <a:moveTo>
                  <a:pt x="1127123" y="0"/>
                </a:moveTo>
                <a:lnTo>
                  <a:pt x="1127123" y="512842"/>
                </a:lnTo>
                <a:lnTo>
                  <a:pt x="563561" y="788987"/>
                </a:lnTo>
                <a:lnTo>
                  <a:pt x="1" y="512842"/>
                </a:lnTo>
                <a:lnTo>
                  <a:pt x="1" y="0"/>
                </a:lnTo>
                <a:lnTo>
                  <a:pt x="563561" y="276146"/>
                </a:lnTo>
                <a:lnTo>
                  <a:pt x="1127123" y="0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971" tIns="408465" rIns="13970" bIns="408463" numCol="1" spcCol="1270" anchor="ctr" anchorCtr="0">
            <a:noAutofit/>
          </a:bodyPr>
          <a:lstStyle/>
          <a:p>
            <a:pPr lvl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2200" kern="1200" dirty="0" smtClean="0"/>
              <a:t>3</a:t>
            </a:r>
            <a:endParaRPr lang="fr-FR" sz="2200" kern="1200" dirty="0"/>
          </a:p>
        </p:txBody>
      </p:sp>
      <p:sp>
        <p:nvSpPr>
          <p:cNvPr id="13" name="Forme libre 12"/>
          <p:cNvSpPr/>
          <p:nvPr/>
        </p:nvSpPr>
        <p:spPr>
          <a:xfrm>
            <a:off x="3200747" y="4090572"/>
            <a:ext cx="5307013" cy="732632"/>
          </a:xfrm>
          <a:custGeom>
            <a:avLst/>
            <a:gdLst>
              <a:gd name="connsiteX0" fmla="*/ 122108 w 732631"/>
              <a:gd name="connsiteY0" fmla="*/ 0 h 5307012"/>
              <a:gd name="connsiteX1" fmla="*/ 610523 w 732631"/>
              <a:gd name="connsiteY1" fmla="*/ 0 h 5307012"/>
              <a:gd name="connsiteX2" fmla="*/ 696866 w 732631"/>
              <a:gd name="connsiteY2" fmla="*/ 35765 h 5307012"/>
              <a:gd name="connsiteX3" fmla="*/ 732630 w 732631"/>
              <a:gd name="connsiteY3" fmla="*/ 122108 h 5307012"/>
              <a:gd name="connsiteX4" fmla="*/ 732631 w 732631"/>
              <a:gd name="connsiteY4" fmla="*/ 5307012 h 5307012"/>
              <a:gd name="connsiteX5" fmla="*/ 732631 w 732631"/>
              <a:gd name="connsiteY5" fmla="*/ 5307012 h 5307012"/>
              <a:gd name="connsiteX6" fmla="*/ 732631 w 732631"/>
              <a:gd name="connsiteY6" fmla="*/ 5307012 h 5307012"/>
              <a:gd name="connsiteX7" fmla="*/ 0 w 732631"/>
              <a:gd name="connsiteY7" fmla="*/ 5307012 h 5307012"/>
              <a:gd name="connsiteX8" fmla="*/ 0 w 732631"/>
              <a:gd name="connsiteY8" fmla="*/ 5307012 h 5307012"/>
              <a:gd name="connsiteX9" fmla="*/ 0 w 732631"/>
              <a:gd name="connsiteY9" fmla="*/ 5307012 h 5307012"/>
              <a:gd name="connsiteX10" fmla="*/ 0 w 732631"/>
              <a:gd name="connsiteY10" fmla="*/ 122108 h 5307012"/>
              <a:gd name="connsiteX11" fmla="*/ 35765 w 732631"/>
              <a:gd name="connsiteY11" fmla="*/ 35765 h 5307012"/>
              <a:gd name="connsiteX12" fmla="*/ 122108 w 732631"/>
              <a:gd name="connsiteY12" fmla="*/ 1 h 5307012"/>
              <a:gd name="connsiteX13" fmla="*/ 122108 w 732631"/>
              <a:gd name="connsiteY13" fmla="*/ 0 h 5307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32631" h="5307012">
                <a:moveTo>
                  <a:pt x="732631" y="884525"/>
                </a:moveTo>
                <a:lnTo>
                  <a:pt x="732631" y="4422487"/>
                </a:lnTo>
                <a:cubicBezTo>
                  <a:pt x="732631" y="4657076"/>
                  <a:pt x="730855" y="4882060"/>
                  <a:pt x="727694" y="5047935"/>
                </a:cubicBezTo>
                <a:cubicBezTo>
                  <a:pt x="724532" y="5213817"/>
                  <a:pt x="720245" y="5307008"/>
                  <a:pt x="715774" y="5307001"/>
                </a:cubicBezTo>
                <a:cubicBezTo>
                  <a:pt x="477183" y="5307001"/>
                  <a:pt x="238591" y="5307008"/>
                  <a:pt x="0" y="5307008"/>
                </a:cubicBezTo>
                <a:lnTo>
                  <a:pt x="0" y="5307008"/>
                </a:lnTo>
                <a:lnTo>
                  <a:pt x="0" y="5307008"/>
                </a:lnTo>
                <a:lnTo>
                  <a:pt x="0" y="4"/>
                </a:lnTo>
                <a:lnTo>
                  <a:pt x="0" y="4"/>
                </a:lnTo>
                <a:lnTo>
                  <a:pt x="0" y="4"/>
                </a:lnTo>
                <a:lnTo>
                  <a:pt x="715774" y="4"/>
                </a:lnTo>
                <a:cubicBezTo>
                  <a:pt x="720245" y="4"/>
                  <a:pt x="724532" y="93195"/>
                  <a:pt x="727694" y="259077"/>
                </a:cubicBezTo>
                <a:cubicBezTo>
                  <a:pt x="730855" y="424959"/>
                  <a:pt x="732631" y="649936"/>
                  <a:pt x="732631" y="884525"/>
                </a:cubicBezTo>
                <a:lnTo>
                  <a:pt x="732631" y="884525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34697" tIns="56719" rIns="56719" bIns="56720" numCol="1" spcCol="1270" anchor="ctr" anchorCtr="0">
            <a:noAutofit/>
          </a:bodyPr>
          <a:lstStyle/>
          <a:p>
            <a:pPr marL="285750" lvl="1" indent="-285750" algn="l" defTabSz="14668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fr-FR" sz="3300" kern="1200" dirty="0" smtClean="0"/>
              <a:t>Risques perçus</a:t>
            </a:r>
            <a:endParaRPr lang="fr-FR" sz="3300" kern="1200" dirty="0"/>
          </a:p>
        </p:txBody>
      </p:sp>
      <p:sp>
        <p:nvSpPr>
          <p:cNvPr id="14" name="Forme libre 13"/>
          <p:cNvSpPr/>
          <p:nvPr/>
        </p:nvSpPr>
        <p:spPr>
          <a:xfrm>
            <a:off x="2411760" y="5069129"/>
            <a:ext cx="788988" cy="1127125"/>
          </a:xfrm>
          <a:custGeom>
            <a:avLst/>
            <a:gdLst>
              <a:gd name="connsiteX0" fmla="*/ 0 w 1127124"/>
              <a:gd name="connsiteY0" fmla="*/ 0 h 788987"/>
              <a:gd name="connsiteX1" fmla="*/ 732631 w 1127124"/>
              <a:gd name="connsiteY1" fmla="*/ 0 h 788987"/>
              <a:gd name="connsiteX2" fmla="*/ 1127124 w 1127124"/>
              <a:gd name="connsiteY2" fmla="*/ 394494 h 788987"/>
              <a:gd name="connsiteX3" fmla="*/ 732631 w 1127124"/>
              <a:gd name="connsiteY3" fmla="*/ 788987 h 788987"/>
              <a:gd name="connsiteX4" fmla="*/ 0 w 1127124"/>
              <a:gd name="connsiteY4" fmla="*/ 788987 h 788987"/>
              <a:gd name="connsiteX5" fmla="*/ 394494 w 1127124"/>
              <a:gd name="connsiteY5" fmla="*/ 394494 h 788987"/>
              <a:gd name="connsiteX6" fmla="*/ 0 w 1127124"/>
              <a:gd name="connsiteY6" fmla="*/ 0 h 788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27124" h="788987">
                <a:moveTo>
                  <a:pt x="1127123" y="0"/>
                </a:moveTo>
                <a:lnTo>
                  <a:pt x="1127123" y="512842"/>
                </a:lnTo>
                <a:lnTo>
                  <a:pt x="563561" y="788987"/>
                </a:lnTo>
                <a:lnTo>
                  <a:pt x="1" y="512842"/>
                </a:lnTo>
                <a:lnTo>
                  <a:pt x="1" y="0"/>
                </a:lnTo>
                <a:lnTo>
                  <a:pt x="563561" y="276146"/>
                </a:lnTo>
                <a:lnTo>
                  <a:pt x="1127123" y="0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971" tIns="408465" rIns="13970" bIns="408463" numCol="1" spcCol="1270" anchor="ctr" anchorCtr="0">
            <a:noAutofit/>
          </a:bodyPr>
          <a:lstStyle/>
          <a:p>
            <a:pPr lvl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2200" kern="1200" dirty="0" smtClean="0"/>
              <a:t>4</a:t>
            </a:r>
            <a:endParaRPr lang="fr-FR" sz="2200" kern="1200" dirty="0"/>
          </a:p>
        </p:txBody>
      </p:sp>
      <p:sp>
        <p:nvSpPr>
          <p:cNvPr id="15" name="Forme libre 14"/>
          <p:cNvSpPr/>
          <p:nvPr/>
        </p:nvSpPr>
        <p:spPr>
          <a:xfrm>
            <a:off x="3200747" y="5069129"/>
            <a:ext cx="5307013" cy="732632"/>
          </a:xfrm>
          <a:custGeom>
            <a:avLst/>
            <a:gdLst>
              <a:gd name="connsiteX0" fmla="*/ 122108 w 732631"/>
              <a:gd name="connsiteY0" fmla="*/ 0 h 5307012"/>
              <a:gd name="connsiteX1" fmla="*/ 610523 w 732631"/>
              <a:gd name="connsiteY1" fmla="*/ 0 h 5307012"/>
              <a:gd name="connsiteX2" fmla="*/ 696866 w 732631"/>
              <a:gd name="connsiteY2" fmla="*/ 35765 h 5307012"/>
              <a:gd name="connsiteX3" fmla="*/ 732630 w 732631"/>
              <a:gd name="connsiteY3" fmla="*/ 122108 h 5307012"/>
              <a:gd name="connsiteX4" fmla="*/ 732631 w 732631"/>
              <a:gd name="connsiteY4" fmla="*/ 5307012 h 5307012"/>
              <a:gd name="connsiteX5" fmla="*/ 732631 w 732631"/>
              <a:gd name="connsiteY5" fmla="*/ 5307012 h 5307012"/>
              <a:gd name="connsiteX6" fmla="*/ 732631 w 732631"/>
              <a:gd name="connsiteY6" fmla="*/ 5307012 h 5307012"/>
              <a:gd name="connsiteX7" fmla="*/ 0 w 732631"/>
              <a:gd name="connsiteY7" fmla="*/ 5307012 h 5307012"/>
              <a:gd name="connsiteX8" fmla="*/ 0 w 732631"/>
              <a:gd name="connsiteY8" fmla="*/ 5307012 h 5307012"/>
              <a:gd name="connsiteX9" fmla="*/ 0 w 732631"/>
              <a:gd name="connsiteY9" fmla="*/ 5307012 h 5307012"/>
              <a:gd name="connsiteX10" fmla="*/ 0 w 732631"/>
              <a:gd name="connsiteY10" fmla="*/ 122108 h 5307012"/>
              <a:gd name="connsiteX11" fmla="*/ 35765 w 732631"/>
              <a:gd name="connsiteY11" fmla="*/ 35765 h 5307012"/>
              <a:gd name="connsiteX12" fmla="*/ 122108 w 732631"/>
              <a:gd name="connsiteY12" fmla="*/ 1 h 5307012"/>
              <a:gd name="connsiteX13" fmla="*/ 122108 w 732631"/>
              <a:gd name="connsiteY13" fmla="*/ 0 h 5307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32631" h="5307012">
                <a:moveTo>
                  <a:pt x="732631" y="884525"/>
                </a:moveTo>
                <a:lnTo>
                  <a:pt x="732631" y="4422487"/>
                </a:lnTo>
                <a:cubicBezTo>
                  <a:pt x="732631" y="4657076"/>
                  <a:pt x="730855" y="4882060"/>
                  <a:pt x="727694" y="5047935"/>
                </a:cubicBezTo>
                <a:cubicBezTo>
                  <a:pt x="724532" y="5213817"/>
                  <a:pt x="720245" y="5307008"/>
                  <a:pt x="715774" y="5307001"/>
                </a:cubicBezTo>
                <a:cubicBezTo>
                  <a:pt x="477183" y="5307001"/>
                  <a:pt x="238591" y="5307008"/>
                  <a:pt x="0" y="5307008"/>
                </a:cubicBezTo>
                <a:lnTo>
                  <a:pt x="0" y="5307008"/>
                </a:lnTo>
                <a:lnTo>
                  <a:pt x="0" y="5307008"/>
                </a:lnTo>
                <a:lnTo>
                  <a:pt x="0" y="4"/>
                </a:lnTo>
                <a:lnTo>
                  <a:pt x="0" y="4"/>
                </a:lnTo>
                <a:lnTo>
                  <a:pt x="0" y="4"/>
                </a:lnTo>
                <a:lnTo>
                  <a:pt x="715774" y="4"/>
                </a:lnTo>
                <a:cubicBezTo>
                  <a:pt x="720245" y="4"/>
                  <a:pt x="724532" y="93195"/>
                  <a:pt x="727694" y="259077"/>
                </a:cubicBezTo>
                <a:cubicBezTo>
                  <a:pt x="730855" y="424959"/>
                  <a:pt x="732631" y="649936"/>
                  <a:pt x="732631" y="884525"/>
                </a:cubicBezTo>
                <a:lnTo>
                  <a:pt x="732631" y="884525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34697" tIns="56719" rIns="56719" bIns="56720" numCol="1" spcCol="1270" anchor="ctr" anchorCtr="0">
            <a:noAutofit/>
          </a:bodyPr>
          <a:lstStyle/>
          <a:p>
            <a:pPr marL="285750" lvl="1" indent="-285750" algn="l" defTabSz="14668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fr-FR" sz="3300" kern="1200" dirty="0" smtClean="0"/>
              <a:t>Propositions d’amélioration</a:t>
            </a:r>
            <a:endParaRPr lang="fr-FR" sz="3300" kern="1200" dirty="0"/>
          </a:p>
        </p:txBody>
      </p:sp>
      <p:sp>
        <p:nvSpPr>
          <p:cNvPr id="16" name="ZoneTexte 15"/>
          <p:cNvSpPr txBox="1"/>
          <p:nvPr/>
        </p:nvSpPr>
        <p:spPr>
          <a:xfrm>
            <a:off x="0" y="188640"/>
            <a:ext cx="241176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solidFill>
                  <a:schemeClr val="bg1"/>
                </a:solidFill>
              </a:rPr>
              <a:t>I- Présentation de l’usine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rgbClr val="FFFF00"/>
                </a:solidFill>
              </a:rPr>
              <a:t>II- Mission majeure: Élaboration du Document Unique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Contexte</a:t>
            </a:r>
          </a:p>
          <a:p>
            <a:r>
              <a:rPr lang="fr-FR" sz="1600" dirty="0" smtClean="0">
                <a:solidFill>
                  <a:srgbClr val="FFFF00"/>
                </a:solidFill>
              </a:rPr>
              <a:t>Méthode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1-Découpage fonctionnel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rgbClr val="FFFF00"/>
                </a:solidFill>
              </a:rPr>
              <a:t>2-Identification des dangers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3- Évaluation des risques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4- Plans d’actions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III- Difficultés rencontrées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Conclusion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Remerciements</a:t>
            </a:r>
          </a:p>
          <a:p>
            <a:r>
              <a:rPr lang="fr-FR" sz="1600" dirty="0" smtClean="0">
                <a:solidFill>
                  <a:schemeClr val="bg1"/>
                </a:solidFill>
              </a:rPr>
              <a:t>Sources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75656" y="260648"/>
            <a:ext cx="8229600" cy="576064"/>
          </a:xfrm>
        </p:spPr>
        <p:txBody>
          <a:bodyPr/>
          <a:lstStyle/>
          <a:p>
            <a:r>
              <a:rPr lang="fr-FR" dirty="0" smtClean="0"/>
              <a:t> Évaluation des risques</a:t>
            </a:r>
            <a:endParaRPr lang="fr-FR" dirty="0"/>
          </a:p>
        </p:txBody>
      </p:sp>
      <p:sp>
        <p:nvSpPr>
          <p:cNvPr id="79" name="ZoneTexte 78"/>
          <p:cNvSpPr txBox="1"/>
          <p:nvPr/>
        </p:nvSpPr>
        <p:spPr>
          <a:xfrm>
            <a:off x="4067944" y="1916832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dirty="0" smtClean="0">
                <a:hlinkClick r:id="rId2" action="ppaction://hlinkfile"/>
              </a:rPr>
              <a:t>grille d'évaluation du </a:t>
            </a:r>
            <a:r>
              <a:rPr lang="fr-FR" dirty="0" err="1" smtClean="0">
                <a:hlinkClick r:id="rId2" action="ppaction://hlinkfile"/>
              </a:rPr>
              <a:t>risque.docx</a:t>
            </a:r>
            <a:endParaRPr lang="fr-FR" dirty="0"/>
          </a:p>
        </p:txBody>
      </p:sp>
      <p:sp>
        <p:nvSpPr>
          <p:cNvPr id="80" name="ZoneTexte 79"/>
          <p:cNvSpPr txBox="1"/>
          <p:nvPr/>
        </p:nvSpPr>
        <p:spPr>
          <a:xfrm>
            <a:off x="3851920" y="2924944"/>
            <a:ext cx="504056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800" b="1" dirty="0" smtClean="0"/>
              <a:t>A</a:t>
            </a:r>
            <a:endParaRPr lang="fr-FR" sz="28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3851920" y="3573016"/>
            <a:ext cx="504056" cy="5847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3200" b="1" dirty="0" smtClean="0"/>
              <a:t>B</a:t>
            </a:r>
            <a:endParaRPr lang="fr-FR" sz="3200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3851920" y="4221089"/>
            <a:ext cx="504056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3200" b="1" dirty="0" smtClean="0"/>
              <a:t>C</a:t>
            </a:r>
            <a:endParaRPr lang="fr-FR" sz="3200" b="1" dirty="0"/>
          </a:p>
        </p:txBody>
      </p:sp>
      <p:sp>
        <p:nvSpPr>
          <p:cNvPr id="7" name="Accolade fermante 6"/>
          <p:cNvSpPr/>
          <p:nvPr/>
        </p:nvSpPr>
        <p:spPr>
          <a:xfrm>
            <a:off x="4572000" y="2564904"/>
            <a:ext cx="936104" cy="252028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5724128" y="3501008"/>
            <a:ext cx="22322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Actions de prévention</a:t>
            </a:r>
            <a:endParaRPr lang="fr-FR" sz="2400" dirty="0"/>
          </a:p>
        </p:txBody>
      </p:sp>
      <p:sp>
        <p:nvSpPr>
          <p:cNvPr id="9" name="ZoneTexte 8"/>
          <p:cNvSpPr txBox="1"/>
          <p:nvPr/>
        </p:nvSpPr>
        <p:spPr>
          <a:xfrm>
            <a:off x="3923928" y="5733256"/>
            <a:ext cx="3528392" cy="40011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Ä"/>
            </a:pPr>
            <a:r>
              <a:rPr lang="fr-FR" sz="2000" dirty="0" smtClean="0"/>
              <a:t>  Hiérarchisation des risques</a:t>
            </a:r>
            <a:endParaRPr lang="fr-FR" sz="2000" dirty="0"/>
          </a:p>
        </p:txBody>
      </p:sp>
      <p:sp>
        <p:nvSpPr>
          <p:cNvPr id="10" name="ZoneTexte 9"/>
          <p:cNvSpPr txBox="1"/>
          <p:nvPr/>
        </p:nvSpPr>
        <p:spPr>
          <a:xfrm>
            <a:off x="0" y="188640"/>
            <a:ext cx="241176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solidFill>
                  <a:schemeClr val="bg1"/>
                </a:solidFill>
              </a:rPr>
              <a:t>I- Présentation de l’usine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rgbClr val="FFFF00"/>
                </a:solidFill>
              </a:rPr>
              <a:t>II- Mission majeure: Élaboration du Document Unique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Contexte</a:t>
            </a:r>
          </a:p>
          <a:p>
            <a:r>
              <a:rPr lang="fr-FR" sz="1600" dirty="0" smtClean="0">
                <a:solidFill>
                  <a:srgbClr val="FFFF00"/>
                </a:solidFill>
              </a:rPr>
              <a:t>Méthode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1-Découpage fonctionnel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2-Identification des dangers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rgbClr val="FFFF00"/>
                </a:solidFill>
              </a:rPr>
              <a:t>3- Évaluation des risques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4- Plans d’actions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III- Difficultés rencontrées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Conclusion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  <a:p>
            <a:r>
              <a:rPr lang="fr-FR" sz="1600" dirty="0" smtClean="0">
                <a:solidFill>
                  <a:schemeClr val="bg1"/>
                </a:solidFill>
              </a:rPr>
              <a:t>Remerciements</a:t>
            </a:r>
          </a:p>
          <a:p>
            <a:r>
              <a:rPr lang="fr-FR" sz="1600" dirty="0" smtClean="0">
                <a:solidFill>
                  <a:schemeClr val="bg1"/>
                </a:solidFill>
              </a:rPr>
              <a:t>Sources</a:t>
            </a:r>
          </a:p>
          <a:p>
            <a:endParaRPr lang="fr-FR" sz="16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  <p:bldP spid="5" grpId="0" animBg="1"/>
      <p:bldP spid="6" grpId="0" animBg="1"/>
      <p:bldP spid="7" grpId="0" animBg="1"/>
      <p:bldP spid="8" grpId="0"/>
      <p:bldP spid="9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1216</TotalTime>
  <Words>645</Words>
  <Application>Microsoft Office PowerPoint</Application>
  <PresentationFormat>Affichage à l'écran (4:3)</PresentationFormat>
  <Paragraphs>347</Paragraphs>
  <Slides>15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15</vt:i4>
      </vt:variant>
    </vt:vector>
  </HeadingPairs>
  <TitlesOfParts>
    <vt:vector size="17" baseType="lpstr">
      <vt:lpstr>Thème Office</vt:lpstr>
      <vt:lpstr>Conception personnalisée</vt:lpstr>
      <vt:lpstr>Diapositive 1</vt:lpstr>
      <vt:lpstr>Diapositive 2</vt:lpstr>
      <vt:lpstr>PLAN</vt:lpstr>
      <vt:lpstr>Diapositive 4</vt:lpstr>
      <vt:lpstr>ELABORATION DU DOCUMENT UNIQUE</vt:lpstr>
      <vt:lpstr>A-????? Découpage Géographique</vt:lpstr>
      <vt:lpstr>Présentation des risques professionnels</vt:lpstr>
      <vt:lpstr> Identification des dangers</vt:lpstr>
      <vt:lpstr> Évaluation des risques</vt:lpstr>
      <vt:lpstr>Moyens de maitrise</vt:lpstr>
      <vt:lpstr>Difficultés rencontrées</vt:lpstr>
      <vt:lpstr>Conclusion</vt:lpstr>
      <vt:lpstr>Remerciements</vt:lpstr>
      <vt:lpstr>Sources</vt:lpstr>
      <vt:lpstr>Diapositive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Alexandre</dc:creator>
  <cp:lastModifiedBy>alain1</cp:lastModifiedBy>
  <cp:revision>12</cp:revision>
  <dcterms:created xsi:type="dcterms:W3CDTF">2013-06-11T09:31:18Z</dcterms:created>
  <dcterms:modified xsi:type="dcterms:W3CDTF">2013-06-20T06:02:38Z</dcterms:modified>
</cp:coreProperties>
</file>