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57" r:id="rId4"/>
    <p:sldId id="259" r:id="rId5"/>
    <p:sldId id="265" r:id="rId6"/>
    <p:sldId id="260" r:id="rId7"/>
    <p:sldId id="263" r:id="rId8"/>
    <p:sldId id="261" r:id="rId9"/>
    <p:sldId id="262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B9E08-50F4-49BB-B95D-2A26C961D4C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EAC4BB-0D30-456E-899D-CF4DB8B8F9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06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Exemple pour E42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AC4BB-0D30-456E-899D-CF4DB8B8F95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45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Exemple pour E41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AC4BB-0D30-456E-899D-CF4DB8B8F95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735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188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39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47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978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148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385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923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45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3327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195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9323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3064F-3CA4-426A-A3C9-A90810AFF5AE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F1747-318C-4733-A98D-F6E9206D2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12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ebtv.ac-versailles.fr/restauration/BTS-MCO-Video-No16-certification-epreuves-e41-e42" TargetMode="External"/><Relationship Id="rId2" Type="http://schemas.openxmlformats.org/officeDocument/2006/relationships/hyperlink" Target="BTS%20MUC/Pr&#233;sentation%20BTS%20MCO/Arr&#234;t&#233;%20du%2015%20octobre%202018%20portant%20d&#233;finition%20et%20fixant%20les%20conditions%20de%20d&#233;livrance%20du%20brevet%20de%20technicien%20sup&#233;rieur%20&#171;%20Management%20commercial%20op&#233;rationnel%20&#187;%20_%20Legifranc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BTS%20MUC/Mon%20site%20web%20OPHOS/telechargement/btsmco/Stages/Grille%20E42%20%20au%20fil%20de%20l%20eau%202019%20ver%20VF1.do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BTS%20MUC/GRILLE%20EVAL%20E41/Fiche%20d'aide%20&#224;%20l'&#233;valuation.doc" TargetMode="External"/><Relationship Id="rId2" Type="http://schemas.openxmlformats.org/officeDocument/2006/relationships/hyperlink" Target="BTS%20MUC/GRILLE%20EVAL%20E41/Fiche%20&#233;valuation%20oral%201.do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BTS%20MUC/NOTES%20DEVOIRS%20PLANNINGS%20FORMATION/2019-2020/Notes%20PROMO%202019-2021%20MCO%20VER822.xl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Du CRA vers  la proposition de note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470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58950E-6E52-4B3F-BF03-D805C08F3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Principes généraux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129F708D-C0D2-470A-AD6B-FDEF76DA9A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1133401"/>
            <a:ext cx="8229600" cy="568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557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CRA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5122912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Les constats :</a:t>
            </a:r>
          </a:p>
          <a:p>
            <a:pPr>
              <a:buFont typeface="Arial" charset="0"/>
              <a:buChar char="•"/>
            </a:pPr>
            <a:r>
              <a:rPr lang="fr-FR" sz="1800" dirty="0"/>
              <a:t>CRA : La sous-épreuve repose sur un dossier numérique personnel rédigé et constitué par le candidat et rendant compte, pour chaque activité réalisée, des éléments suivants : - la (ou les) compétence(s) mobilisée(s) ; - la date et la durée ; - le contexte professionnel ; - les objectifs poursuivis ; - la méthodologie utilisée ; - les moyens et les techniques mis en œuvre ; - les résultats obtenus. (</a:t>
            </a:r>
            <a:r>
              <a:rPr lang="fr-FR" sz="1800" dirty="0" err="1">
                <a:hlinkClick r:id="rId2" action="ppaction://hlinkfile"/>
              </a:rPr>
              <a:t>ref</a:t>
            </a:r>
            <a:r>
              <a:rPr lang="fr-FR" sz="1800" dirty="0">
                <a:hlinkClick r:id="rId2" action="ppaction://hlinkfile"/>
              </a:rPr>
              <a:t> page 20</a:t>
            </a:r>
            <a:r>
              <a:rPr lang="fr-FR" sz="1800" dirty="0"/>
              <a:t>) </a:t>
            </a:r>
            <a:r>
              <a:rPr lang="fr-FR" sz="1800" dirty="0">
                <a:sym typeface="Wingdings" pitchFamily="2" charset="2"/>
              </a:rPr>
              <a:t> Modèle de CRA</a:t>
            </a:r>
          </a:p>
          <a:p>
            <a:pPr marL="0" indent="0">
              <a:buNone/>
            </a:pPr>
            <a:endParaRPr lang="fr-FR" sz="1800" dirty="0">
              <a:sym typeface="Wingdings" pitchFamily="2" charset="2"/>
            </a:endParaRPr>
          </a:p>
          <a:p>
            <a:pPr>
              <a:buFont typeface="Arial" charset="0"/>
              <a:buChar char="•"/>
            </a:pPr>
            <a:r>
              <a:rPr lang="fr-FR" sz="1800" dirty="0">
                <a:sym typeface="Wingdings" pitchFamily="2" charset="2"/>
              </a:rPr>
              <a:t>Les modalités de certification des épreuves E41 et E42 (</a:t>
            </a:r>
            <a:r>
              <a:rPr lang="fr-FR" sz="1800" dirty="0">
                <a:sym typeface="Wingdings" pitchFamily="2" charset="2"/>
                <a:hlinkClick r:id="rId3"/>
              </a:rPr>
              <a:t>Film n°16</a:t>
            </a:r>
            <a:r>
              <a:rPr lang="fr-FR" sz="1800" dirty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r>
              <a:rPr lang="fr-FR" sz="1800" dirty="0">
                <a:sym typeface="Wingdings" pitchFamily="2" charset="2"/>
              </a:rPr>
              <a:t>	-même structure que la fiche d’ACRC</a:t>
            </a:r>
          </a:p>
          <a:p>
            <a:pPr marL="0" indent="0">
              <a:buNone/>
            </a:pPr>
            <a:r>
              <a:rPr lang="fr-FR" sz="1800" dirty="0">
                <a:sym typeface="Wingdings" pitchFamily="2" charset="2"/>
              </a:rPr>
              <a:t>	-Objectif :  niveau 3 et 4</a:t>
            </a:r>
          </a:p>
          <a:p>
            <a:pPr marL="0" indent="0">
              <a:buNone/>
            </a:pPr>
            <a:r>
              <a:rPr lang="fr-FR" sz="1800" dirty="0">
                <a:sym typeface="Wingdings" pitchFamily="2" charset="2"/>
              </a:rPr>
              <a:t>	-Un CRA dans tous les cas : situation vécue ET situation observée</a:t>
            </a:r>
          </a:p>
          <a:p>
            <a:pPr marL="0" indent="0">
              <a:buNone/>
            </a:pPr>
            <a:r>
              <a:rPr lang="fr-FR" sz="1800" dirty="0">
                <a:sym typeface="Wingdings" pitchFamily="2" charset="2"/>
              </a:rPr>
              <a:t>	- un maximum de situations vécues (SIC)</a:t>
            </a:r>
          </a:p>
          <a:p>
            <a:pPr>
              <a:buFont typeface="Arial" charset="0"/>
              <a:buChar char="•"/>
            </a:pPr>
            <a:endParaRPr lang="fr-FR" sz="1100" dirty="0">
              <a:sym typeface="Wingdings" pitchFamily="2" charset="2"/>
            </a:endParaRPr>
          </a:p>
          <a:p>
            <a:pPr>
              <a:buFont typeface="Arial" charset="0"/>
              <a:buChar char="•"/>
            </a:pPr>
            <a:endParaRPr lang="fr-FR" sz="1100" dirty="0">
              <a:sym typeface="Wingdings" pitchFamily="2" charset="2"/>
            </a:endParaRPr>
          </a:p>
          <a:p>
            <a:pPr>
              <a:buFont typeface="Arial" charset="0"/>
              <a:buChar char="•"/>
            </a:pPr>
            <a:endParaRPr lang="fr-FR" sz="1100" dirty="0">
              <a:sym typeface="Wingdings" pitchFamily="2" charset="2"/>
            </a:endParaRPr>
          </a:p>
          <a:p>
            <a:pPr>
              <a:buFont typeface="Arial" charset="0"/>
              <a:buChar char="•"/>
            </a:pPr>
            <a:endParaRPr lang="fr-FR" sz="11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024606"/>
            <a:ext cx="2809591" cy="2131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234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Grille d’agrégation des compétences </a:t>
            </a:r>
            <a:r>
              <a:rPr lang="fr-FR" dirty="0">
                <a:hlinkClick r:id="rId2" action="ppaction://hlinkfile"/>
              </a:rPr>
              <a:t>(E42)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62500" lnSpcReduction="20000"/>
          </a:bodyPr>
          <a:lstStyle/>
          <a:p>
            <a:r>
              <a:rPr lang="fr-FR" dirty="0"/>
              <a:t>Conformément au référentiel il faudra agréger les compétences sur PLUSIEURS items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Evaluation : entrée par les compétences (1CRA </a:t>
            </a:r>
            <a:r>
              <a:rPr lang="fr-FR" dirty="0">
                <a:sym typeface="Wingdings" pitchFamily="2" charset="2"/>
              </a:rPr>
              <a:t> plusieurs compétences)</a:t>
            </a:r>
            <a:endParaRPr lang="fr-FR" dirty="0"/>
          </a:p>
          <a:p>
            <a:endParaRPr lang="fr-FR" dirty="0"/>
          </a:p>
          <a:p>
            <a:r>
              <a:rPr lang="fr-FR" dirty="0"/>
              <a:t>Peut-on directement utiliser cette grille d’agrégation comme support d’évaluation d’un CRA? Ou doit-on créer des sous-grilles intermédiaires pour évaluer un CRA ?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28CE0BF-5C9F-45AC-9E27-FDF3F2B7B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246" y="1700807"/>
            <a:ext cx="375711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2321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4C8BAF-8CB8-4C98-8460-A5C37D0EA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Exemple de  sous-grille (E41)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45179AE5-CC71-4C89-BE26-7F75D7FFC9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1752" y="1628800"/>
            <a:ext cx="3929132" cy="452596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9D2D7BA9-FD24-4F34-87A2-C8EFF43DF0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884" y="1556792"/>
            <a:ext cx="3904681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716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Sous grilles d’évaluation des compétences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064896" cy="4248471"/>
          </a:xfrm>
        </p:spPr>
        <p:txBody>
          <a:bodyPr>
            <a:normAutofit fontScale="55000" lnSpcReduction="20000"/>
          </a:bodyPr>
          <a:lstStyle/>
          <a:p>
            <a:r>
              <a:rPr lang="fr-FR" dirty="0"/>
              <a:t>Se sont des sous-grilles intermédiaires ( lien </a:t>
            </a:r>
            <a:r>
              <a:rPr lang="fr-FR" dirty="0">
                <a:hlinkClick r:id="rId2" action="ppaction://hlinkfile"/>
              </a:rPr>
              <a:t>V1</a:t>
            </a:r>
            <a:r>
              <a:rPr lang="fr-FR" dirty="0"/>
              <a:t> et </a:t>
            </a:r>
            <a:r>
              <a:rPr lang="fr-FR" dirty="0">
                <a:hlinkClick r:id="rId3" action="ppaction://hlinkfile"/>
              </a:rPr>
              <a:t>V1bis</a:t>
            </a:r>
            <a:r>
              <a:rPr lang="fr-FR" dirty="0"/>
              <a:t>)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Exemple VIDAL</a:t>
            </a:r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013533"/>
              </p:ext>
            </p:extLst>
          </p:nvPr>
        </p:nvGraphicFramePr>
        <p:xfrm>
          <a:off x="935596" y="1946462"/>
          <a:ext cx="7272808" cy="463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6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0660">
                <a:tc>
                  <a:txBody>
                    <a:bodyPr/>
                    <a:lstStyle/>
                    <a:p>
                      <a:r>
                        <a:rPr lang="fr-FR" dirty="0"/>
                        <a:t>AVANTAGES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INCONVENIENTS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7612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/>
                        <a:t>Vue détaillée des compétences </a:t>
                      </a:r>
                      <a:r>
                        <a:rPr lang="fr-FR" baseline="0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baseline="0" dirty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une évaluation pointilleuse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baseline="0" dirty="0">
                        <a:solidFill>
                          <a:srgbClr val="00B050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/>
                        <a:t>Parfaitement adaptées pour une situation observée imposée à tous les étudiants  </a:t>
                      </a:r>
                      <a:r>
                        <a:rPr lang="fr-FR" baseline="0" dirty="0">
                          <a:sym typeface="Wingdings" pitchFamily="2" charset="2"/>
                        </a:rPr>
                        <a:t> </a:t>
                      </a:r>
                      <a:r>
                        <a:rPr lang="fr-FR" baseline="0" dirty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gain de temps sur les évaluations qui sera réinvesti dans la formation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baseline="0" dirty="0">
                        <a:solidFill>
                          <a:srgbClr val="00B050"/>
                        </a:solidFill>
                        <a:sym typeface="Wingdings" pitchFamily="2" charset="2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>
                          <a:sym typeface="Wingdings" pitchFamily="2" charset="2"/>
                        </a:rPr>
                        <a:t>Nécessaire (les premières années) lorsque un professeur NON-E42 évalue les compétences E42 (idem pour E41)  </a:t>
                      </a:r>
                      <a:r>
                        <a:rPr lang="fr-FR" baseline="0" dirty="0">
                          <a:solidFill>
                            <a:srgbClr val="00B050"/>
                          </a:solidFill>
                          <a:sym typeface="Wingdings" pitchFamily="2" charset="2"/>
                        </a:rPr>
                        <a:t>équité des évaluations</a:t>
                      </a:r>
                      <a:endParaRPr lang="fr-FR" baseline="0" dirty="0">
                        <a:solidFill>
                          <a:srgbClr val="00B050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fr-FR" dirty="0"/>
                        <a:t>Lors</a:t>
                      </a:r>
                      <a:r>
                        <a:rPr lang="fr-FR" baseline="0" dirty="0"/>
                        <a:t> du stage de mai/juin tous les étudiants n’auront pas tous les mêmes situations professionnelles vécues </a:t>
                      </a:r>
                      <a:r>
                        <a:rPr lang="fr-FR" baseline="0" dirty="0">
                          <a:sym typeface="Wingdings" pitchFamily="2" charset="2"/>
                        </a:rPr>
                        <a:t>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autant de sous-grilles que d’étudiants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baseline="0" dirty="0">
                        <a:solidFill>
                          <a:srgbClr val="FF0000"/>
                        </a:solidFill>
                        <a:sym typeface="Wingdings" pitchFamily="2" charset="2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baseline="0" dirty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Dilution forte au sein du </a:t>
                      </a:r>
                      <a:r>
                        <a:rPr lang="fr-FR" baseline="0" dirty="0">
                          <a:sym typeface="Wingdings" pitchFamily="2" charset="2"/>
                        </a:rPr>
                        <a:t>processus 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finalement l’expérience montre un faible gain pour beaucoup de travail 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847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0791E4-3E26-4443-A3BF-2CA2A2B4A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Stockage des données (</a:t>
            </a:r>
            <a:r>
              <a:rPr lang="fr-FR" sz="1800" dirty="0">
                <a:hlinkClick r:id="rId3" action="ppaction://hlinkfile"/>
              </a:rPr>
              <a:t>exemple E42</a:t>
            </a:r>
            <a:r>
              <a:rPr lang="fr-FR" dirty="0"/>
              <a:t>)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BEB26BC3-5C67-42B0-80AB-5910D7EC67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57200" y="2227756"/>
            <a:ext cx="8229600" cy="327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080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Grille de certification (</a:t>
            </a:r>
            <a:r>
              <a:rPr lang="fr-FR" sz="2000" dirty="0"/>
              <a:t>exemple E41</a:t>
            </a:r>
            <a:r>
              <a:rPr lang="fr-FR" dirty="0"/>
              <a:t>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Critères d’évaluation </a:t>
            </a:r>
          </a:p>
          <a:p>
            <a:r>
              <a:rPr lang="fr-FR" dirty="0"/>
              <a:t>– les techniques et outils de la veille commerciale sont appropriés ;</a:t>
            </a:r>
          </a:p>
          <a:p>
            <a:r>
              <a:rPr lang="fr-FR" dirty="0"/>
              <a:t> – l’information produite est fiable et pertinente pour la prise de décision ; </a:t>
            </a:r>
          </a:p>
          <a:p>
            <a:r>
              <a:rPr lang="fr-FR" dirty="0"/>
              <a:t>– les méthodologies d’études sont adaptées au contexte ;</a:t>
            </a:r>
          </a:p>
          <a:p>
            <a:r>
              <a:rPr lang="fr-FR" dirty="0"/>
              <a:t> – les résultats des études sont exploitables ; </a:t>
            </a:r>
          </a:p>
          <a:p>
            <a:r>
              <a:rPr lang="fr-FR" dirty="0"/>
              <a:t>– la démarche de vente conseil est pertinente ; </a:t>
            </a:r>
          </a:p>
          <a:p>
            <a:r>
              <a:rPr lang="fr-FR" dirty="0"/>
              <a:t>– les attentes du client et leurs évolutions sont prises en compte ; </a:t>
            </a:r>
          </a:p>
          <a:p>
            <a:r>
              <a:rPr lang="fr-FR" dirty="0"/>
              <a:t>– les techniques de fidélisation mises en œuvre sont adaptées ; </a:t>
            </a:r>
          </a:p>
          <a:p>
            <a:r>
              <a:rPr lang="fr-FR" dirty="0"/>
              <a:t>– les objectifs de vente, de fidélisation et d’accroissement de la valeur client sont atteints ; </a:t>
            </a:r>
          </a:p>
          <a:p>
            <a:r>
              <a:rPr lang="fr-FR" dirty="0"/>
              <a:t>– la communication est mise en œuvre au service de l’efficacité relationnelle. </a:t>
            </a: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AUCUN MODELE A CE JOUR (future annexe 8 ?)</a:t>
            </a:r>
          </a:p>
        </p:txBody>
      </p:sp>
    </p:spTree>
    <p:extLst>
      <p:ext uri="{BB962C8B-B14F-4D97-AF65-F5344CB8AC3E}">
        <p14:creationId xmlns:p14="http://schemas.microsoft.com/office/powerpoint/2010/main" val="3823574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Proposition de note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 partir de la grille de certification </a:t>
            </a:r>
            <a:r>
              <a:rPr lang="fr-FR" dirty="0">
                <a:sym typeface="Wingdings" pitchFamily="2" charset="2"/>
              </a:rPr>
              <a:t> proposition de note sur la grille de certification (future annexe 8?)</a:t>
            </a:r>
          </a:p>
          <a:p>
            <a:endParaRPr lang="fr-FR" dirty="0">
              <a:sym typeface="Wingdings" pitchFamily="2" charset="2"/>
            </a:endParaRPr>
          </a:p>
          <a:p>
            <a:r>
              <a:rPr lang="fr-FR" dirty="0">
                <a:sym typeface="Wingdings" pitchFamily="2" charset="2"/>
              </a:rPr>
              <a:t>! Il faut être équitable : mêmes profils = notes voisines</a:t>
            </a:r>
          </a:p>
          <a:p>
            <a:r>
              <a:rPr lang="fr-FR" dirty="0">
                <a:sym typeface="Wingdings" pitchFamily="2" charset="2"/>
              </a:rPr>
              <a:t>TOUS les items ont la même valeur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62903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517</Words>
  <Application>Microsoft Office PowerPoint</Application>
  <PresentationFormat>Affichage à l'écran (4:3)</PresentationFormat>
  <Paragraphs>71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Thème Office</vt:lpstr>
      <vt:lpstr>Du CRA vers  la proposition de note</vt:lpstr>
      <vt:lpstr>Principes généraux</vt:lpstr>
      <vt:lpstr>Le CRA</vt:lpstr>
      <vt:lpstr>Grille d’agrégation des compétences (E42)</vt:lpstr>
      <vt:lpstr>Exemple de  sous-grille (E41)</vt:lpstr>
      <vt:lpstr>Sous grilles d’évaluation des compétences</vt:lpstr>
      <vt:lpstr>Stockage des données (exemple E42)</vt:lpstr>
      <vt:lpstr>Grille de certification (exemple E41)</vt:lpstr>
      <vt:lpstr>Proposition de note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 CRA vers la grille dévaluation des compétences</dc:title>
  <dc:creator>MORONI ALAIN</dc:creator>
  <cp:lastModifiedBy>moroni.alain@gmail.com</cp:lastModifiedBy>
  <cp:revision>11</cp:revision>
  <dcterms:created xsi:type="dcterms:W3CDTF">2020-01-31T11:53:44Z</dcterms:created>
  <dcterms:modified xsi:type="dcterms:W3CDTF">2020-02-01T11:02:44Z</dcterms:modified>
</cp:coreProperties>
</file>