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77" r:id="rId6"/>
    <p:sldId id="278" r:id="rId7"/>
    <p:sldId id="280" r:id="rId8"/>
    <p:sldId id="279" r:id="rId9"/>
    <p:sldId id="281" r:id="rId10"/>
    <p:sldId id="275" r:id="rId11"/>
    <p:sldId id="269" r:id="rId12"/>
    <p:sldId id="259" r:id="rId13"/>
    <p:sldId id="276" r:id="rId14"/>
    <p:sldId id="271" r:id="rId15"/>
    <p:sldId id="270" r:id="rId16"/>
    <p:sldId id="262" r:id="rId17"/>
    <p:sldId id="266" r:id="rId18"/>
    <p:sldId id="263" r:id="rId19"/>
    <p:sldId id="273" r:id="rId20"/>
    <p:sldId id="267" r:id="rId21"/>
    <p:sldId id="26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3E32F-BAE5-47E2-9525-1CDFA3776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95E98A-4FB0-4909-9281-26CFD3259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56737-B0A2-4967-9155-0AAD7267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0FEB7D-0126-48CA-9498-D42A42E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01BDFA-E074-4AA2-9D3E-1AA5E7F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30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353F1-B1EF-4896-BE8B-C57DCE91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82D888-7F73-445B-8768-7F8096B1A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91BA96-2F40-4F6C-BBBA-B4CD2504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5F1722-7D92-4723-B342-351F130D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DC9A5-F7BA-4AE3-B199-CCB9B902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1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BD6530-BD46-4C30-9F7F-6A8B851FB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C04981-67AC-452D-BE47-580475D67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CCFD9-F25C-4412-8102-8E0E0082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100EE-053B-49B1-9E30-7DD71AED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0E1E6F-9D55-4EFD-A827-82773C99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AB9AF-E3C4-4FF1-86F2-E2FC0EAF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FBCA4-DB08-4674-A351-EB15CEEC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EC7BF5-7FDE-4CA6-A449-F62E479F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771BC-B1DE-47AC-9B5D-6D9581B8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9D140D-7C0A-495D-A012-42B2BE51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74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C9784-AF09-478E-B78E-55814087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9DDDD-A192-4CBA-B8FF-F95A56826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67AE0-A377-4A2D-BDA7-4D5D88C6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77958-6FDA-4CB3-A2B6-93264C13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80A7BD-7FC6-45DE-A942-DCFBC21E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86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051CA-3DB9-405C-BD2D-D100C860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599A8-F650-4D4D-A7B8-1B477F738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3CF288-D1AC-4D9C-949A-CBDD537CC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AB634F-F1EF-4487-A556-EE81D1D1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F12550-912A-427E-B816-BBC688C1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6539FE-DE77-431A-8DF4-22EA4274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62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F1E8C-E082-4AD4-B0D4-07E315C4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CCCE27-ED65-4121-B1AF-FCCD5270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81759F-4140-4AA6-8538-6FCE235A5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686A46-6212-4F54-8357-88A034592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668791-3A83-4B83-B9DA-A64CA8903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36CAC0-C6A8-45A9-AC02-00D8EDDA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895736-327A-438E-84F1-1BF1CBD6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916467-83B0-4E4B-BE8B-98952191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2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6BF4A-BF14-4EDB-9B69-4B72D935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94E41A-9978-4605-9395-17F6A6A9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FC642B-FDF4-4A05-BF08-6EBDFB5F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AF6A9E-2B51-469D-B2D8-466425B7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41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FC2CED-A58C-43BC-86B4-72AD0AFE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2BD253-06DA-4984-8835-0A3D3845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3E5AB7-D9E6-4F6F-AA3B-F8F24AD1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2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3243D-A225-4080-AF9A-5CFFA749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F0D487-3726-432B-8CF5-ECAEB3D3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FB698C-E0C7-4116-8215-21049923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427ED6-F327-4E27-93B1-A561FD17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EBBA3C-0811-4D83-A81D-FBB04264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B23153-4B76-42BF-96F1-84504CCE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51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AE0A1-D1F2-41AD-8D67-62BFBF59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4261B4-11D6-4797-ADB7-CE3C9AA31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2446D1-D44A-4F9F-A1CE-8D50BD2C9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5D4CE0-9130-436D-AD3B-19604DBD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8F06D1-87D3-40F1-865E-8440B653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6D3A6C-27EC-42E4-A4AF-B25B2C8F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6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71B008-628C-4E08-994C-FEE1B88A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3BFE17-006B-4B53-9270-3DA73362E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EC1EAE-6B8C-4E94-A8FA-2F03C0EB8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8BBA-EFCE-4602-8133-E4E9C62EB64D}" type="datetimeFigureOut">
              <a:rPr lang="fr-FR" smtClean="0"/>
              <a:t>08/04/2023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9B28C-7F7F-4374-9753-275ED9B09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C7674-A14D-4924-A677-A0AC21F1B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8B4B-C23B-4F59-AFDD-5204D2221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1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EB76-8215-4F85-AC5D-8D974A1D5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399987"/>
            <a:ext cx="9144000" cy="2387600"/>
          </a:xfrm>
        </p:spPr>
        <p:txBody>
          <a:bodyPr/>
          <a:lstStyle/>
          <a:p>
            <a:r>
              <a:rPr lang="fr-FR" dirty="0"/>
              <a:t>LES FONDAMENTAUX</a:t>
            </a:r>
            <a:br>
              <a:rPr lang="fr-FR" dirty="0"/>
            </a:br>
            <a:r>
              <a:rPr lang="fr-FR" dirty="0"/>
              <a:t>BTS MCO</a:t>
            </a:r>
          </a:p>
        </p:txBody>
      </p:sp>
      <p:sp>
        <p:nvSpPr>
          <p:cNvPr id="4" name="AutoShape 2" descr="Points importants images libres de droit, photos de Points importants |  Depositphotos">
            <a:extLst>
              <a:ext uri="{FF2B5EF4-FFF2-40B4-BE49-F238E27FC236}">
                <a16:creationId xmlns:a16="http://schemas.microsoft.com/office/drawing/2014/main" id="{93F19B00-F7C7-4836-9E21-5A18AB52B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0832" y="3276600"/>
            <a:ext cx="1877568" cy="18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Texte Textuel Points Clés Concept Entreprise Pour Plupart Des Informations Photo De Stock">
            <a:extLst>
              <a:ext uri="{FF2B5EF4-FFF2-40B4-BE49-F238E27FC236}">
                <a16:creationId xmlns:a16="http://schemas.microsoft.com/office/drawing/2014/main" id="{9EA523E4-49E7-42A3-8BBB-B97B02D0F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A3F965-8F6A-44B2-A919-A22EF538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468" y="2714435"/>
            <a:ext cx="5715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F17AE-2D06-5FDC-2E6D-AC6DD0A4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REGLE DE TROIS : </a:t>
            </a:r>
            <a:r>
              <a:rPr lang="fr-FR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Les produits en croix</a:t>
            </a:r>
            <a:br>
              <a:rPr lang="fr-FR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fr-FR" sz="22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05E3F80-DABB-5971-E119-6D070620D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16109"/>
              </p:ext>
            </p:extLst>
          </p:nvPr>
        </p:nvGraphicFramePr>
        <p:xfrm>
          <a:off x="2114026" y="2515948"/>
          <a:ext cx="2106654" cy="1097280"/>
        </p:xfrm>
        <a:graphic>
          <a:graphicData uri="http://schemas.openxmlformats.org/drawingml/2006/table">
            <a:tbl>
              <a:tblPr/>
              <a:tblGrid>
                <a:gridCol w="1048624">
                  <a:extLst>
                    <a:ext uri="{9D8B030D-6E8A-4147-A177-3AD203B41FA5}">
                      <a16:colId xmlns:a16="http://schemas.microsoft.com/office/drawing/2014/main" val="1078786652"/>
                    </a:ext>
                  </a:extLst>
                </a:gridCol>
                <a:gridCol w="1058030">
                  <a:extLst>
                    <a:ext uri="{9D8B030D-6E8A-4147-A177-3AD203B41FA5}">
                      <a16:colId xmlns:a16="http://schemas.microsoft.com/office/drawing/2014/main" val="23596119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kg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Prix en €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5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8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>
                          <a:effectLst/>
                        </a:rPr>
                        <a:t>1,5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>
                          <a:effectLst/>
                          <a:latin typeface="Nimbus Roman No9 L"/>
                        </a:rPr>
                        <a:t>x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90647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E797E2D-5F30-EF15-7B5B-7D31F901651F}"/>
              </a:ext>
            </a:extLst>
          </p:cNvPr>
          <p:cNvSpPr txBox="1"/>
          <p:nvPr/>
        </p:nvSpPr>
        <p:spPr>
          <a:xfrm>
            <a:off x="5796793" y="2357306"/>
            <a:ext cx="4001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>
                <a:solidFill>
                  <a:srgbClr val="202124"/>
                </a:solidFill>
                <a:effectLst/>
                <a:latin typeface="Google Sans"/>
              </a:rPr>
              <a:t>La règle de trois </a:t>
            </a:r>
            <a:r>
              <a:rPr lang="fr-FR" b="0" i="0">
                <a:solidFill>
                  <a:srgbClr val="040C28"/>
                </a:solidFill>
                <a:effectLst/>
                <a:latin typeface="Google Sans"/>
              </a:rPr>
              <a:t>apparaît pour la première fois en Inde au VIIème siècle puis est transmis au monde arabo-musulman au IXème siècle avant d'apparaître en Europe à partir du XIIIème siècle</a:t>
            </a:r>
            <a:r>
              <a:rPr lang="fr-FR" b="0" i="0">
                <a:solidFill>
                  <a:srgbClr val="202124"/>
                </a:solidFill>
                <a:effectLst/>
                <a:latin typeface="Google Sans"/>
              </a:rPr>
              <a:t>. Cette règle s'est popularisée à partir des années 1830-1840</a:t>
            </a:r>
            <a:endParaRPr lang="fr-FR" dirty="0"/>
          </a:p>
        </p:txBody>
      </p:sp>
      <p:pic>
        <p:nvPicPr>
          <p:cNvPr id="1026" name="Picture 2" descr="Schéma du produit en croix">
            <a:extLst>
              <a:ext uri="{FF2B5EF4-FFF2-40B4-BE49-F238E27FC236}">
                <a16:creationId xmlns:a16="http://schemas.microsoft.com/office/drawing/2014/main" id="{1687D5F7-4ED6-EB22-DDB1-6FFD113C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8" y="3786187"/>
            <a:ext cx="40957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7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F17AE-2D06-5FDC-2E6D-AC6DD0A4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CALCULS MERCATIQUES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6519A-923F-2A9B-5AEE-986ED591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7221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CALCULS COMMERCIAUX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AUGMENTATION</a:t>
            </a:r>
            <a:r>
              <a:rPr lang="fr-FR" dirty="0">
                <a:sym typeface="Wingdings" panose="05000000000000000000" pitchFamily="2" charset="2"/>
              </a:rPr>
              <a:t>  : X (1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fr-FR" dirty="0">
                <a:sym typeface="Wingdings" panose="05000000000000000000" pitchFamily="2" charset="2"/>
              </a:rPr>
              <a:t>taux%)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DIMINUTION</a:t>
            </a:r>
            <a:r>
              <a:rPr lang="fr-FR" dirty="0">
                <a:sym typeface="Wingdings" panose="05000000000000000000" pitchFamily="2" charset="2"/>
              </a:rPr>
              <a:t> : X (1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fr-FR" dirty="0">
                <a:sym typeface="Wingdings" panose="05000000000000000000" pitchFamily="2" charset="2"/>
              </a:rPr>
              <a:t>taux%)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822607-EB24-47B5-C1F9-A2F01025D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7221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CALCULS FISCAUX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AJOUTER</a:t>
            </a:r>
            <a:r>
              <a:rPr lang="fr-FR" dirty="0">
                <a:sym typeface="Wingdings" panose="05000000000000000000" pitchFamily="2" charset="2"/>
              </a:rPr>
              <a:t> TVA :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X</a:t>
            </a:r>
            <a:r>
              <a:rPr lang="fr-FR" dirty="0">
                <a:sym typeface="Wingdings" panose="05000000000000000000" pitchFamily="2" charset="2"/>
              </a:rPr>
              <a:t>  (1 + TVA%)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ENLEVER</a:t>
            </a:r>
            <a:r>
              <a:rPr lang="fr-FR" dirty="0">
                <a:sym typeface="Wingdings" panose="05000000000000000000" pitchFamily="2" charset="2"/>
              </a:rPr>
              <a:t> TVA  :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fr-FR" dirty="0">
                <a:sym typeface="Wingdings" panose="05000000000000000000" pitchFamily="2" charset="2"/>
              </a:rPr>
              <a:t> (1 +TVA%)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09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5EED5-3CE1-4197-ACF3-1F5A78E6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CALCULS COMMERCIAUX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48A8F16-EC6D-421B-A3FE-C821E36D9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549943"/>
              </p:ext>
            </p:extLst>
          </p:nvPr>
        </p:nvGraphicFramePr>
        <p:xfrm>
          <a:off x="838201" y="1690688"/>
          <a:ext cx="9403079" cy="3372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989">
                  <a:extLst>
                    <a:ext uri="{9D8B030D-6E8A-4147-A177-3AD203B41FA5}">
                      <a16:colId xmlns:a16="http://schemas.microsoft.com/office/drawing/2014/main" val="1427531807"/>
                    </a:ext>
                  </a:extLst>
                </a:gridCol>
                <a:gridCol w="1217457">
                  <a:extLst>
                    <a:ext uri="{9D8B030D-6E8A-4147-A177-3AD203B41FA5}">
                      <a16:colId xmlns:a16="http://schemas.microsoft.com/office/drawing/2014/main" val="2432059117"/>
                    </a:ext>
                  </a:extLst>
                </a:gridCol>
                <a:gridCol w="1217457">
                  <a:extLst>
                    <a:ext uri="{9D8B030D-6E8A-4147-A177-3AD203B41FA5}">
                      <a16:colId xmlns:a16="http://schemas.microsoft.com/office/drawing/2014/main" val="3522061046"/>
                    </a:ext>
                  </a:extLst>
                </a:gridCol>
                <a:gridCol w="1107347">
                  <a:extLst>
                    <a:ext uri="{9D8B030D-6E8A-4147-A177-3AD203B41FA5}">
                      <a16:colId xmlns:a16="http://schemas.microsoft.com/office/drawing/2014/main" val="3479514924"/>
                    </a:ext>
                  </a:extLst>
                </a:gridCol>
                <a:gridCol w="1324756">
                  <a:extLst>
                    <a:ext uri="{9D8B030D-6E8A-4147-A177-3AD203B41FA5}">
                      <a16:colId xmlns:a16="http://schemas.microsoft.com/office/drawing/2014/main" val="1080724192"/>
                    </a:ext>
                  </a:extLst>
                </a:gridCol>
                <a:gridCol w="1529357">
                  <a:extLst>
                    <a:ext uri="{9D8B030D-6E8A-4147-A177-3AD203B41FA5}">
                      <a16:colId xmlns:a16="http://schemas.microsoft.com/office/drawing/2014/main" val="3490398545"/>
                    </a:ext>
                  </a:extLst>
                </a:gridCol>
                <a:gridCol w="1270716">
                  <a:extLst>
                    <a:ext uri="{9D8B030D-6E8A-4147-A177-3AD203B41FA5}">
                      <a16:colId xmlns:a16="http://schemas.microsoft.com/office/drawing/2014/main" val="1081942370"/>
                    </a:ext>
                  </a:extLst>
                </a:gridCol>
              </a:tblGrid>
              <a:tr h="1063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Prix achat HT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Marge 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Prix de vente HT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TVA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Prix de vente TTC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Coefficient multiplicateur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9587240"/>
                  </a:ext>
                </a:extLst>
              </a:tr>
              <a:tr h="42290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En € HT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u="none" strike="noStrike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90757175"/>
                  </a:ext>
                </a:extLst>
              </a:tr>
              <a:tr h="6354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91493597"/>
                  </a:ext>
                </a:extLst>
              </a:tr>
              <a:tr h="422908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En %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de marque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</a:rPr>
                        <a:t>100% 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598777"/>
                  </a:ext>
                </a:extLst>
              </a:tr>
              <a:tr h="4229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22467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44312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88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C4881-0741-3EF2-DF87-BA99FAEB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ETUDES DE FAISABILITES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DBF7E-3100-32A9-6736-28269B326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Faisabilité économique :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2D739DE-832D-8EC0-2CE5-A66E249C1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89338"/>
              </p:ext>
            </p:extLst>
          </p:nvPr>
        </p:nvGraphicFramePr>
        <p:xfrm>
          <a:off x="1109211" y="2590411"/>
          <a:ext cx="81280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73135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762733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645152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9757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€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08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 Prévisionnel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C’est la faisabilité commerciale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6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CV (TOTAL)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04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- CAMV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On convertit le % en €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       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On utilise le tableau des calculs commerciaux pour déterminer le % des achats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8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- autres 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Souvent un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59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= 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 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39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-CF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TOTAL DES 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273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=Résultat Prévisionnel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50982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F77FA23-6707-688B-E279-A608E1492D9E}"/>
              </a:ext>
            </a:extLst>
          </p:cNvPr>
          <p:cNvCxnSpPr>
            <a:cxnSpLocks/>
          </p:cNvCxnSpPr>
          <p:nvPr/>
        </p:nvCxnSpPr>
        <p:spPr>
          <a:xfrm flipH="1">
            <a:off x="4546833" y="4439174"/>
            <a:ext cx="838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650B502-32CD-A14C-276D-3FB1DDD7A6CA}"/>
              </a:ext>
            </a:extLst>
          </p:cNvPr>
          <p:cNvCxnSpPr>
            <a:cxnSpLocks/>
          </p:cNvCxnSpPr>
          <p:nvPr/>
        </p:nvCxnSpPr>
        <p:spPr>
          <a:xfrm flipH="1">
            <a:off x="6445542" y="4439174"/>
            <a:ext cx="838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2C66CC5-958F-C231-A95A-FB0D2B987663}"/>
              </a:ext>
            </a:extLst>
          </p:cNvPr>
          <p:cNvCxnSpPr>
            <a:cxnSpLocks/>
          </p:cNvCxnSpPr>
          <p:nvPr/>
        </p:nvCxnSpPr>
        <p:spPr>
          <a:xfrm flipH="1">
            <a:off x="6445542" y="5036190"/>
            <a:ext cx="838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EFCC3A3-7311-949A-831C-986EFFF404E3}"/>
              </a:ext>
            </a:extLst>
          </p:cNvPr>
          <p:cNvCxnSpPr>
            <a:cxnSpLocks/>
          </p:cNvCxnSpPr>
          <p:nvPr/>
        </p:nvCxnSpPr>
        <p:spPr>
          <a:xfrm flipH="1">
            <a:off x="4546833" y="5040384"/>
            <a:ext cx="838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90E4D0C-24DB-CB6A-E66C-27563E8EF1CE}"/>
              </a:ext>
            </a:extLst>
          </p:cNvPr>
          <p:cNvSpPr txBox="1"/>
          <p:nvPr/>
        </p:nvSpPr>
        <p:spPr>
          <a:xfrm>
            <a:off x="9479560" y="2734811"/>
            <a:ext cx="214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SR = (TOTAL CF)/ %MCV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IS = (</a:t>
            </a:r>
            <a:r>
              <a:rPr lang="fr-FR" dirty="0" err="1"/>
              <a:t>CAprévi</a:t>
            </a:r>
            <a:r>
              <a:rPr lang="fr-FR" dirty="0"/>
              <a:t>- SR)/SR</a:t>
            </a:r>
          </a:p>
        </p:txBody>
      </p:sp>
    </p:spTree>
    <p:extLst>
      <p:ext uri="{BB962C8B-B14F-4D97-AF65-F5344CB8AC3E}">
        <p14:creationId xmlns:p14="http://schemas.microsoft.com/office/powerpoint/2010/main" val="239842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03133-0D97-2B2E-F427-A5290F15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94292F-0441-BC86-34FE-27F696847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317016"/>
            <a:ext cx="5157787" cy="823912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Formule 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EB297F-4F5D-0CFB-445C-A97B45BFA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74722"/>
            <a:ext cx="5157787" cy="3684588"/>
          </a:xfrm>
        </p:spPr>
        <p:txBody>
          <a:bodyPr/>
          <a:lstStyle/>
          <a:p>
            <a:r>
              <a:rPr lang="fr-FR" dirty="0"/>
              <a:t>Graphiques (X,Y)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A858D2-C9FA-4BD3-9BE0-0CB00684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6336"/>
            <a:ext cx="11718526" cy="1462088"/>
          </a:xfrm>
          <a:prstGeom prst="rect">
            <a:avLst/>
          </a:prstGeom>
        </p:spPr>
      </p:pic>
      <p:pic>
        <p:nvPicPr>
          <p:cNvPr id="5122" name="Picture 2" descr="Nom : extrapolation.png&#10;Affichages : 1057&#10;Taille : 61,9 Ko">
            <a:extLst>
              <a:ext uri="{FF2B5EF4-FFF2-40B4-BE49-F238E27FC236}">
                <a16:creationId xmlns:a16="http://schemas.microsoft.com/office/drawing/2014/main" id="{779CDD8B-C427-41BE-A6AF-84363824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2" y="1947862"/>
            <a:ext cx="4438714" cy="250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5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44C2E-E3CB-C069-986D-10C40291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AIDA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1891CAA-9BBE-0131-A27E-A78A7621A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223215"/>
              </p:ext>
            </p:extLst>
          </p:nvPr>
        </p:nvGraphicFramePr>
        <p:xfrm>
          <a:off x="838200" y="1825625"/>
          <a:ext cx="10515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380">
                  <a:extLst>
                    <a:ext uri="{9D8B030D-6E8A-4147-A177-3AD203B41FA5}">
                      <a16:colId xmlns:a16="http://schemas.microsoft.com/office/drawing/2014/main" val="575022454"/>
                    </a:ext>
                  </a:extLst>
                </a:gridCol>
                <a:gridCol w="1342238">
                  <a:extLst>
                    <a:ext uri="{9D8B030D-6E8A-4147-A177-3AD203B41FA5}">
                      <a16:colId xmlns:a16="http://schemas.microsoft.com/office/drawing/2014/main" val="3573616122"/>
                    </a:ext>
                  </a:extLst>
                </a:gridCol>
                <a:gridCol w="2592199">
                  <a:extLst>
                    <a:ext uri="{9D8B030D-6E8A-4147-A177-3AD203B41FA5}">
                      <a16:colId xmlns:a16="http://schemas.microsoft.com/office/drawing/2014/main" val="846185632"/>
                    </a:ext>
                  </a:extLst>
                </a:gridCol>
                <a:gridCol w="5422783">
                  <a:extLst>
                    <a:ext uri="{9D8B030D-6E8A-4147-A177-3AD203B41FA5}">
                      <a16:colId xmlns:a16="http://schemas.microsoft.com/office/drawing/2014/main" val="2976257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Éléments constitutifs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6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Capter l’attention du lecteur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Visuel +  Nom de l’entreprise + Logo </a:t>
                      </a:r>
                      <a:r>
                        <a:rPr lang="fr-FR" dirty="0"/>
                        <a:t>+ (heures ouvertures, plan de situation, tél, e-mail, 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4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« pourquoi » événementiel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Date anniversaire, Evénement calendaire, nouvelle collection, ventes privées…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60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« quoi »?  Offre suffisant attractive pour faire déplacer agir le prospect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Réduction, cadeau, tirage au sort…..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avec « dramatisation »</a:t>
                      </a:r>
                      <a:r>
                        <a:rPr lang="fr-FR" dirty="0"/>
                        <a:t> sur une durée limitée, sur les 100 premiers contacts….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« que doit  faire le prospect »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 déplacer vers l’UC, se rendre sur le site, aller sur les RS…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0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Mentions légales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RSC de l’annonceur, imprimeur, « ne pas jeter sur la voie publique »….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21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18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C5EE3-0BD2-409E-8E72-DFCE24BF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ETUDES DE LA DEMANDE : le QUINTILIEN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E271F-B143-4DD3-8097-688B845F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</a:t>
            </a:r>
          </a:p>
          <a:p>
            <a:r>
              <a:rPr lang="fr-FR" dirty="0"/>
              <a:t>Q</a:t>
            </a:r>
          </a:p>
          <a:p>
            <a:r>
              <a:rPr lang="fr-FR" dirty="0"/>
              <a:t>O</a:t>
            </a:r>
          </a:p>
          <a:p>
            <a:r>
              <a:rPr lang="fr-FR" dirty="0"/>
              <a:t>Q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P</a:t>
            </a:r>
          </a:p>
        </p:txBody>
      </p:sp>
      <p:pic>
        <p:nvPicPr>
          <p:cNvPr id="3074" name="Picture 2" descr="Les questions du qqoqcp en une image">
            <a:extLst>
              <a:ext uri="{FF2B5EF4-FFF2-40B4-BE49-F238E27FC236}">
                <a16:creationId xmlns:a16="http://schemas.microsoft.com/office/drawing/2014/main" id="{61542CE5-8DF7-488F-8BF1-A37ACE8E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84" y="1391668"/>
            <a:ext cx="9866376" cy="54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8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ECEC5-BF5C-4272-B152-F6E8F4F9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LA COLLECTE VERS LES PRECONISATIONS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F84E6-D252-42FE-9278-FBFCC63BF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highlight>
                  <a:srgbClr val="FFFF00"/>
                </a:highlight>
              </a:rPr>
              <a:t>3 ETAPES FONDAMENTALES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1- COLLECTE ET TRAITEMENT DES DONNEES </a:t>
            </a:r>
            <a:r>
              <a:rPr lang="fr-FR" dirty="0">
                <a:sym typeface="Wingdings" panose="05000000000000000000" pitchFamily="2" charset="2"/>
              </a:rPr>
              <a:t> Qualité des outils et des méthodes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2- ANALYSE DES RESULTATS  Recherche </a:t>
            </a:r>
            <a:r>
              <a:rPr lang="fr-FR">
                <a:sym typeface="Wingdings" panose="05000000000000000000" pitchFamily="2" charset="2"/>
              </a:rPr>
              <a:t>des causes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3 PRECONISATIONS  Mercatiques ET Méthodologiques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C74A6-78CE-46F1-B97E-F2F4B875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QUALITE DES OUTILS ET METHODES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BC5D7B-ACC2-4C97-AE41-0159F44A2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7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faut créer un outil assurant une bonne répétabilité et une bonne reproductibilité des mesures </a:t>
            </a:r>
            <a:endParaRPr kumimoji="0" lang="fr-FR" altLang="fr-FR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 1">
            <a:extLst>
              <a:ext uri="{FF2B5EF4-FFF2-40B4-BE49-F238E27FC236}">
                <a16:creationId xmlns:a16="http://schemas.microsoft.com/office/drawing/2014/main" id="{F024AF2F-B507-4DFA-AFF6-29024C5C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33650"/>
            <a:ext cx="10139768" cy="31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5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AE1CB-88E8-43EA-9C6A-3EAF4BDF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 TRAITEMENTS DES DONNEES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194F281-00B4-FFF6-CB28-761A11F5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 tableur</a:t>
            </a:r>
          </a:p>
          <a:p>
            <a:pPr>
              <a:buFontTx/>
              <a:buChar char="-"/>
            </a:pPr>
            <a:r>
              <a:rPr lang="fr-FR" dirty="0"/>
              <a:t>logiciels spécifiques (GEOCLIP…)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Ordre de traitement : du général   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vers </a:t>
            </a:r>
          </a:p>
          <a:p>
            <a:pPr marL="0" indent="0">
              <a:buNone/>
            </a:pPr>
            <a:r>
              <a:rPr lang="fr-FR" dirty="0"/>
              <a:t>                               le particulier (avec contributions si possible)</a:t>
            </a:r>
          </a:p>
        </p:txBody>
      </p:sp>
    </p:spTree>
    <p:extLst>
      <p:ext uri="{BB962C8B-B14F-4D97-AF65-F5344CB8AC3E}">
        <p14:creationId xmlns:p14="http://schemas.microsoft.com/office/powerpoint/2010/main" val="188189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4BF51-A8BD-4CCA-AD9B-72CDEBBE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FONDAMENTAL N°1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L’EQUATION COMMERCIALE</a:t>
            </a:r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14D7496D-8338-43B3-B886-407D57EB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6" y="1890014"/>
            <a:ext cx="9429751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ieroglyphe ver4">
            <a:extLst>
              <a:ext uri="{FF2B5EF4-FFF2-40B4-BE49-F238E27FC236}">
                <a16:creationId xmlns:a16="http://schemas.microsoft.com/office/drawing/2014/main" id="{2C053877-D59F-43EB-B91A-B8FCCF0FB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88" y="5284376"/>
            <a:ext cx="653604" cy="144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E7D401-8D7C-48BF-9BEB-412485BBC5B2}"/>
              </a:ext>
            </a:extLst>
          </p:cNvPr>
          <p:cNvSpPr txBox="1"/>
          <p:nvPr/>
        </p:nvSpPr>
        <p:spPr>
          <a:xfrm>
            <a:off x="8065008" y="56875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 Les causes</a:t>
            </a:r>
            <a:endParaRPr lang="fr-FR" dirty="0"/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EB7886DB-D110-4028-9838-8E239B3095B5}"/>
              </a:ext>
            </a:extLst>
          </p:cNvPr>
          <p:cNvSpPr/>
          <p:nvPr/>
        </p:nvSpPr>
        <p:spPr>
          <a:xfrm rot="16200000">
            <a:off x="7738206" y="3268153"/>
            <a:ext cx="653604" cy="38540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92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DE2021-3885-4EA1-90EB-784926F4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ANALYSES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FB126-0810-40DA-8433-2FB15DF3D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Basées sur les modèles KEPNERIEN ou HIEROGYPHIQUE</a:t>
            </a:r>
          </a:p>
        </p:txBody>
      </p:sp>
    </p:spTree>
    <p:extLst>
      <p:ext uri="{BB962C8B-B14F-4D97-AF65-F5344CB8AC3E}">
        <p14:creationId xmlns:p14="http://schemas.microsoft.com/office/powerpoint/2010/main" val="3444877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A9637-5343-49FA-A1D7-49B76500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LES PRECONISATIONS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DDDB97-4246-4815-9B00-94830120E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…doivent être justifiées par l’analyse</a:t>
            </a:r>
          </a:p>
          <a:p>
            <a:r>
              <a:rPr lang="fr-FR" dirty="0"/>
              <a:t>…doivent être sourcées</a:t>
            </a:r>
          </a:p>
          <a:p>
            <a:r>
              <a:rPr lang="fr-FR" dirty="0"/>
              <a:t>…doivent être chiffrées et analysées en terme de FAISABILITES (technique, juridique, COMMERCIALE et ECONOMIQUE…)</a:t>
            </a:r>
          </a:p>
          <a:p>
            <a:r>
              <a:rPr lang="fr-FR" dirty="0"/>
              <a:t>Doivent être énoncées en 3 chapitres :</a:t>
            </a:r>
          </a:p>
          <a:p>
            <a:pPr lvl="1"/>
            <a:r>
              <a:rPr lang="fr-FR" dirty="0"/>
              <a:t>-	mercatique</a:t>
            </a:r>
          </a:p>
          <a:p>
            <a:pPr lvl="1"/>
            <a:r>
              <a:rPr lang="fr-FR" dirty="0"/>
              <a:t>- 	managérial</a:t>
            </a:r>
          </a:p>
          <a:p>
            <a:pPr lvl="1"/>
            <a:r>
              <a:rPr lang="fr-FR" dirty="0"/>
              <a:t>- gestion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946B44-6197-4FD9-B077-50C6846D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38" y="4343418"/>
            <a:ext cx="3010953" cy="17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72DFD-26CE-40A0-BDA6-F7B2EAFD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FONDAMENTAL N°2</a:t>
            </a:r>
            <a:br>
              <a:rPr lang="fr-FR" dirty="0"/>
            </a:br>
            <a:r>
              <a:rPr lang="fr-FR" dirty="0"/>
              <a:t>LES ELEMENTS D’ANALYSE MERCATIQUE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FACB27-424C-4B7C-BF2D-93EDF9AD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B</a:t>
            </a:r>
          </a:p>
          <a:p>
            <a:pPr marL="0" indent="0">
              <a:buNone/>
            </a:pPr>
            <a:r>
              <a:rPr lang="fr-FR" dirty="0"/>
              <a:t>KEPNER (Charles)</a:t>
            </a:r>
          </a:p>
        </p:txBody>
      </p:sp>
      <p:pic>
        <p:nvPicPr>
          <p:cNvPr id="2050" name="Picture 2" descr="Les 6 règles d'or pour optimiser les ventes en magasin">
            <a:extLst>
              <a:ext uri="{FF2B5EF4-FFF2-40B4-BE49-F238E27FC236}">
                <a16:creationId xmlns:a16="http://schemas.microsoft.com/office/drawing/2014/main" id="{EA4C4CC9-F53F-44EA-92AA-8C7C53D9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33" y="1600200"/>
            <a:ext cx="3626472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1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0B127-4835-430D-BE96-D1721153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337693"/>
            <a:ext cx="3657600" cy="132556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FONDAMENTAL </a:t>
            </a:r>
            <a:br>
              <a:rPr lang="fr-FR" dirty="0"/>
            </a:br>
            <a:r>
              <a:rPr lang="fr-FR" dirty="0"/>
              <a:t>N°3</a:t>
            </a:r>
            <a:br>
              <a:rPr lang="fr-FR" dirty="0"/>
            </a:br>
            <a:r>
              <a:rPr lang="fr-FR" dirty="0"/>
              <a:t>LES ELEMENTS </a:t>
            </a:r>
            <a:br>
              <a:rPr lang="fr-FR" dirty="0"/>
            </a:br>
            <a:r>
              <a:rPr lang="fr-FR" dirty="0"/>
              <a:t>D’ANALYSE </a:t>
            </a:r>
            <a:br>
              <a:rPr lang="fr-FR" dirty="0"/>
            </a:br>
            <a:r>
              <a:rPr lang="fr-FR" dirty="0"/>
              <a:t>MERCATIQUE </a:t>
            </a:r>
            <a:br>
              <a:rPr lang="fr-FR" dirty="0"/>
            </a:br>
            <a:r>
              <a:rPr lang="fr-FR" dirty="0"/>
              <a:t>(mieux </a:t>
            </a:r>
            <a:br>
              <a:rPr lang="fr-FR" dirty="0"/>
            </a:br>
            <a:r>
              <a:rPr lang="fr-FR" dirty="0"/>
              <a:t>que Charles!)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DAA17A8-EB28-423B-95BC-105321E9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056" y="337692"/>
            <a:ext cx="5561855" cy="65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8AE3D-4FAF-1994-DF17-9E38D26F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ET LES METHODES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023B33-7EC7-9600-F4F9-ECF7818A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 cours de ces 2 années de BTS vous avez appris CONCRETEMENT EN STAGE à manier certains outils et à appliquer certaines méthodes</a:t>
            </a:r>
          </a:p>
          <a:p>
            <a:pPr marL="0" indent="0">
              <a:buNone/>
            </a:pPr>
            <a:r>
              <a:rPr lang="fr-FR" dirty="0"/>
              <a:t>En détail nous allons reprendre les différentes variables de l’équation commerciale</a:t>
            </a:r>
          </a:p>
          <a:p>
            <a:pPr marL="0" indent="0">
              <a:buNone/>
            </a:pPr>
            <a:r>
              <a:rPr lang="fr-FR" dirty="0"/>
              <a:t>En externe :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EF8DCC4-C8DA-03C5-EF96-DA56E4930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91102"/>
              </p:ext>
            </p:extLst>
          </p:nvPr>
        </p:nvGraphicFramePr>
        <p:xfrm>
          <a:off x="941431" y="4234653"/>
          <a:ext cx="9905534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762774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97002572"/>
                    </a:ext>
                  </a:extLst>
                </a:gridCol>
                <a:gridCol w="4486868">
                  <a:extLst>
                    <a:ext uri="{9D8B030D-6E8A-4147-A177-3AD203B41FA5}">
                      <a16:colId xmlns:a16="http://schemas.microsoft.com/office/drawing/2014/main" val="2178494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Méthodes et outils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83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Taux de pénétration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 Etude de la zone de chalandise sous GEOCLIP</a:t>
                      </a:r>
                    </a:p>
                    <a:p>
                      <a:r>
                        <a:rPr lang="fr-FR" dirty="0"/>
                        <a:t>- Etude de la concurrence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taux de pénétration faible sur une commune de la zone primaire à fort potentiel (INSEE) :</a:t>
                      </a:r>
                      <a:r>
                        <a:rPr lang="fr-FR" dirty="0">
                          <a:sym typeface="Wingdings" panose="05000000000000000000" pitchFamily="2" charset="2"/>
                        </a:rPr>
                        <a:t> c’est grave conquête. A l’inverse  fidélisation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11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10AB0-6770-B35C-62D2-49A3F01A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F1835-7D27-2A1C-A0CC-F02409044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externe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INDICATEURS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2E5F15C-E3B7-3117-ABAB-CFB65674A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33757"/>
              </p:ext>
            </p:extLst>
          </p:nvPr>
        </p:nvGraphicFramePr>
        <p:xfrm>
          <a:off x="924653" y="2414242"/>
          <a:ext cx="812799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2344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4611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75220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Outils et méthodes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93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TRAFIC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Mesure du trafic par jour et par tranches horaires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Etude de notoriété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 les prospects ne viennent pas chez nous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95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49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10AB0-6770-B35C-62D2-49A3F01A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F1835-7D27-2A1C-A0CC-F02409044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interne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INDICATEURS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2E5F15C-E3B7-3117-ABAB-CFB65674A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86056"/>
              </p:ext>
            </p:extLst>
          </p:nvPr>
        </p:nvGraphicFramePr>
        <p:xfrm>
          <a:off x="924653" y="2414242"/>
          <a:ext cx="10425652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2344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461116"/>
                    </a:ext>
                  </a:extLst>
                </a:gridCol>
                <a:gridCol w="5006986">
                  <a:extLst>
                    <a:ext uri="{9D8B030D-6E8A-4147-A177-3AD203B41FA5}">
                      <a16:colId xmlns:a16="http://schemas.microsoft.com/office/drawing/2014/main" val="3675220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Outils et méthodes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93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TT ( et son contraire TSSA)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Etude de Sortie Sans Achat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Etude de la concurrence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Il faut préciser les CAUSES du TT</a:t>
                      </a:r>
                    </a:p>
                    <a:p>
                      <a:r>
                        <a:rPr lang="fr-FR" dirty="0"/>
                        <a:t>Il faut peut être préconiser des études complémentaires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95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61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577A7A1-619B-4672-CE5D-504A7ABDC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483200"/>
              </p:ext>
            </p:extLst>
          </p:nvPr>
        </p:nvGraphicFramePr>
        <p:xfrm>
          <a:off x="695587" y="357552"/>
          <a:ext cx="10515597" cy="659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674314175"/>
                    </a:ext>
                  </a:extLst>
                </a:gridCol>
                <a:gridCol w="5396219">
                  <a:extLst>
                    <a:ext uri="{9D8B030D-6E8A-4147-A177-3AD203B41FA5}">
                      <a16:colId xmlns:a16="http://schemas.microsoft.com/office/drawing/2014/main" val="3990525173"/>
                    </a:ext>
                  </a:extLst>
                </a:gridCol>
                <a:gridCol w="1614179">
                  <a:extLst>
                    <a:ext uri="{9D8B030D-6E8A-4147-A177-3AD203B41FA5}">
                      <a16:colId xmlns:a16="http://schemas.microsoft.com/office/drawing/2014/main" val="2063960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4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Etude d’assortiment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Étude d’assortiment-prix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Etude des ruptures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Etude de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Pour vendre un faut avoir un CHOIX suffisant répondant aux BESOINS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40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Etude de 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Assortiment-prix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Relevé de prix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Etude de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0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</a:t>
                      </a:r>
                      <a:r>
                        <a:rPr lang="fr-FR" dirty="0" err="1"/>
                        <a:t>merchandisage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Etude des flux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Facteurs d’ambiance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Etudes de satisfaction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Evaluation de la performance de la vitrine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Etude des clés d’entrée dans le rayon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Respect des règles H et 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Les MEA (mises en avant) et autres OP événementielles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7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 communication 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Com. Digitale interne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QR-code et vidéo 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632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471329"/>
                  </a:ext>
                </a:extLst>
              </a:tr>
            </a:tbl>
          </a:graphicData>
        </a:graphic>
      </p:graphicFrame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435428CA-1964-94A5-5A27-50FEC7AE6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7" y="3821101"/>
            <a:ext cx="1341937" cy="17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4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B688AFB-1C24-C5FC-B618-377ED8FF7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434502"/>
              </p:ext>
            </p:extLst>
          </p:nvPr>
        </p:nvGraphicFramePr>
        <p:xfrm>
          <a:off x="838200" y="1825625"/>
          <a:ext cx="1051559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491197788"/>
                    </a:ext>
                  </a:extLst>
                </a:gridCol>
                <a:gridCol w="5396219">
                  <a:extLst>
                    <a:ext uri="{9D8B030D-6E8A-4147-A177-3AD203B41FA5}">
                      <a16:colId xmlns:a16="http://schemas.microsoft.com/office/drawing/2014/main" val="2231520306"/>
                    </a:ext>
                  </a:extLst>
                </a:gridCol>
                <a:gridCol w="1614179">
                  <a:extLst>
                    <a:ext uri="{9D8B030D-6E8A-4147-A177-3AD203B41FA5}">
                      <a16:colId xmlns:a16="http://schemas.microsoft.com/office/drawing/2014/main" val="1362997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personnel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Grille évaluation des performances en négo/vente</a:t>
                      </a:r>
                    </a:p>
                    <a:p>
                      <a:pPr marL="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Mises en place des OAV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9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Les plannings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 zoning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GRC et </a:t>
                      </a:r>
                      <a:r>
                        <a:rPr lang="fr-FR" dirty="0" err="1"/>
                        <a:t>com.externe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Les 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Com. Événementielle par SMS, newsletters…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Site Blog marchand (outil = WIX)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Mesure de la fidélité RFM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Mesure sentiment post-achat (satisfaction)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32443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86EFA65-97F1-A247-3FAF-D1F3AA47C1ED}"/>
              </a:ext>
            </a:extLst>
          </p:cNvPr>
          <p:cNvSpPr txBox="1"/>
          <p:nvPr/>
        </p:nvSpPr>
        <p:spPr>
          <a:xfrm>
            <a:off x="922789" y="4890782"/>
            <a:ext cx="10343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…voilà tout ce que vous avez appris en BTS. Ces outils et méthodes vous permettront de mieux faire vos ANALYSES (causes)</a:t>
            </a:r>
          </a:p>
          <a:p>
            <a:endParaRPr lang="fr-FR" dirty="0"/>
          </a:p>
          <a:p>
            <a:r>
              <a:rPr lang="fr-FR" dirty="0"/>
              <a:t>…mais ces outils et méthodes ne vous donneront pas les soluces ! </a:t>
            </a:r>
            <a:r>
              <a:rPr lang="fr-FR" dirty="0">
                <a:sym typeface="Wingdings" panose="05000000000000000000" pitchFamily="2" charset="2"/>
              </a:rPr>
              <a:t> « …et alors, </a:t>
            </a:r>
            <a:r>
              <a:rPr lang="fr-FR" u="sng" dirty="0">
                <a:sym typeface="Wingdings" panose="05000000000000000000" pitchFamily="2" charset="2"/>
              </a:rPr>
              <a:t>on fait quoi docteur ? </a:t>
            </a:r>
            <a:r>
              <a:rPr lang="fr-FR" dirty="0">
                <a:sym typeface="Wingdings" panose="05000000000000000000" pitchFamily="2" charset="2"/>
              </a:rPr>
              <a:t>»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/>
              <a:t>N’oubliez pas « CE QUI NE SE MESURENT PAS N’EXISTE PAS »  autrement dit « CE QUI NE SE MESURE PAS NE PEUT PAS ETRE AMELIORE » </a:t>
            </a:r>
            <a:r>
              <a:rPr lang="fr-FR" i="1" dirty="0"/>
              <a:t>Prix Nobel éco de Toulouse</a:t>
            </a:r>
          </a:p>
        </p:txBody>
      </p:sp>
    </p:spTree>
    <p:extLst>
      <p:ext uri="{BB962C8B-B14F-4D97-AF65-F5344CB8AC3E}">
        <p14:creationId xmlns:p14="http://schemas.microsoft.com/office/powerpoint/2010/main" val="4962725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957</Words>
  <Application>Microsoft Office PowerPoint</Application>
  <PresentationFormat>Grand écran</PresentationFormat>
  <Paragraphs>205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Google Sans</vt:lpstr>
      <vt:lpstr>Nimbus Roman No9 L</vt:lpstr>
      <vt:lpstr>Wingdings</vt:lpstr>
      <vt:lpstr>Thème Office</vt:lpstr>
      <vt:lpstr>LES FONDAMENTAUX BTS MCO</vt:lpstr>
      <vt:lpstr>FONDAMENTAL N°1 L’EQUATION COMMERCIALE</vt:lpstr>
      <vt:lpstr>FONDAMENTAL N°2 LES ELEMENTS D’ANALYSE MERCATIQUE</vt:lpstr>
      <vt:lpstr>    FONDAMENTAL  N°3 LES ELEMENTS  D’ANALYSE  MERCATIQUE  (mieux  que Charles!)</vt:lpstr>
      <vt:lpstr>LES OUTILS ET LES METHODES</vt:lpstr>
      <vt:lpstr>Présentation PowerPoint</vt:lpstr>
      <vt:lpstr>Présentation PowerPoint</vt:lpstr>
      <vt:lpstr>Présentation PowerPoint</vt:lpstr>
      <vt:lpstr>Présentation PowerPoint</vt:lpstr>
      <vt:lpstr>LA REGLE DE TROIS : Les produits en croix </vt:lpstr>
      <vt:lpstr>LES CALCULS MERCATIQUES</vt:lpstr>
      <vt:lpstr>LES CALCULS COMMERCIAUX</vt:lpstr>
      <vt:lpstr>LES ETUDES DE FAISABILITES</vt:lpstr>
      <vt:lpstr>EVOLUTION</vt:lpstr>
      <vt:lpstr>COMMUNICATION AIDA</vt:lpstr>
      <vt:lpstr>LES ETUDES DE LA DEMANDE : le QUINTILIEN</vt:lpstr>
      <vt:lpstr>DE LA COLLECTE VERS LES PRECONISATIONS</vt:lpstr>
      <vt:lpstr>1 QUALITE DES OUTILS ET METHODES</vt:lpstr>
      <vt:lpstr>2 TRAITEMENTS DES DONNEES</vt:lpstr>
      <vt:lpstr>3 ANALYSES</vt:lpstr>
      <vt:lpstr>4 LES PRECONISATIONS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FONDAMENTAUX BTS MCO</dc:title>
  <dc:creator>Alain MORONI</dc:creator>
  <cp:lastModifiedBy>alain MORONI</cp:lastModifiedBy>
  <cp:revision>19</cp:revision>
  <dcterms:created xsi:type="dcterms:W3CDTF">2022-03-09T07:28:46Z</dcterms:created>
  <dcterms:modified xsi:type="dcterms:W3CDTF">2023-04-08T15:06:35Z</dcterms:modified>
</cp:coreProperties>
</file>